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1" r:id="rId2"/>
    <p:sldId id="263" r:id="rId3"/>
    <p:sldId id="267" r:id="rId4"/>
    <p:sldId id="264" r:id="rId5"/>
    <p:sldId id="268" r:id="rId6"/>
    <p:sldId id="266" r:id="rId7"/>
    <p:sldId id="270" r:id="rId8"/>
    <p:sldId id="265" r:id="rId9"/>
    <p:sldId id="269" r:id="rId10"/>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99CF88-8095-6C3D-B56C-000602565542}" name="Rachel GALLINARI" initials="RG" userId="S::gallinari@rh-solutions.com::d2fb4840-1ead-4cec-9ba8-a360c0493b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283"/>
    <a:srgbClr val="F79B17"/>
    <a:srgbClr val="1BB3B3"/>
    <a:srgbClr val="EF9F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37" autoAdjust="0"/>
    <p:restoredTop sz="97516"/>
  </p:normalViewPr>
  <p:slideViewPr>
    <p:cSldViewPr snapToGrid="0">
      <p:cViewPr varScale="1">
        <p:scale>
          <a:sx n="72" d="100"/>
          <a:sy n="72" d="100"/>
        </p:scale>
        <p:origin x="31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LALIAT" userId="04c8c60a-7061-4dc0-ace3-8c320077fa9f" providerId="ADAL" clId="{76F30BD7-4BF3-4134-8CB7-58091445BB9B}"/>
    <pc:docChg chg="delSld">
      <pc:chgData name="Marc LALIAT" userId="04c8c60a-7061-4dc0-ace3-8c320077fa9f" providerId="ADAL" clId="{76F30BD7-4BF3-4134-8CB7-58091445BB9B}" dt="2024-01-30T15:58:51.483" v="0" actId="47"/>
      <pc:docMkLst>
        <pc:docMk/>
      </pc:docMkLst>
      <pc:sldChg chg="del">
        <pc:chgData name="Marc LALIAT" userId="04c8c60a-7061-4dc0-ace3-8c320077fa9f" providerId="ADAL" clId="{76F30BD7-4BF3-4134-8CB7-58091445BB9B}" dt="2024-01-30T15:58:51.483" v="0" actId="47"/>
        <pc:sldMkLst>
          <pc:docMk/>
          <pc:sldMk cId="4040768193" sldId="271"/>
        </pc:sldMkLst>
      </pc:sldChg>
    </pc:docChg>
  </pc:docChgLst>
  <pc:docChgLst>
    <pc:chgData name="Utilisateur invité" userId="S::urn:spo:anon#2a10b8323efb7c3864eda8f334ef7aa1cb1d15340701bdb157e7806a6d7298ba::" providerId="AD" clId="Web-{629A4FD2-314E-6024-2440-12588A1770DF}"/>
    <pc:docChg chg="addSld">
      <pc:chgData name="Utilisateur invité" userId="S::urn:spo:anon#2a10b8323efb7c3864eda8f334ef7aa1cb1d15340701bdb157e7806a6d7298ba::" providerId="AD" clId="Web-{629A4FD2-314E-6024-2440-12588A1770DF}" dt="2023-06-14T13:24:22.509" v="0"/>
      <pc:docMkLst>
        <pc:docMk/>
      </pc:docMkLst>
      <pc:sldChg chg="new">
        <pc:chgData name="Utilisateur invité" userId="S::urn:spo:anon#2a10b8323efb7c3864eda8f334ef7aa1cb1d15340701bdb157e7806a6d7298ba::" providerId="AD" clId="Web-{629A4FD2-314E-6024-2440-12588A1770DF}" dt="2023-06-14T13:24:22.509" v="0"/>
        <pc:sldMkLst>
          <pc:docMk/>
          <pc:sldMk cId="4040768193"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274604F-986A-4F37-8972-0A062EDD7BF1}" type="datetimeFigureOut">
              <a:rPr lang="fr-FR" smtClean="0"/>
              <a:t>30/01/2024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F1CD9C5-B569-4A5E-964C-F381FBC672D1}" type="slidenum">
              <a:rPr lang="fr-FR" smtClean="0"/>
              <a:t>‹N°›</a:t>
            </a:fld>
            <a:endParaRPr lang="fr-FR"/>
          </a:p>
        </p:txBody>
      </p:sp>
    </p:spTree>
    <p:extLst>
      <p:ext uri="{BB962C8B-B14F-4D97-AF65-F5344CB8AC3E}">
        <p14:creationId xmlns:p14="http://schemas.microsoft.com/office/powerpoint/2010/main" val="18012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74604F-986A-4F37-8972-0A062EDD7BF1}" type="datetimeFigureOut">
              <a:rPr lang="fr-FR" smtClean="0"/>
              <a:t>30/01/2024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F1CD9C5-B569-4A5E-964C-F381FBC672D1}" type="slidenum">
              <a:rPr lang="fr-FR" smtClean="0"/>
              <a:t>‹N°›</a:t>
            </a:fld>
            <a:endParaRPr lang="fr-FR"/>
          </a:p>
        </p:txBody>
      </p:sp>
    </p:spTree>
    <p:extLst>
      <p:ext uri="{BB962C8B-B14F-4D97-AF65-F5344CB8AC3E}">
        <p14:creationId xmlns:p14="http://schemas.microsoft.com/office/powerpoint/2010/main" val="293596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74604F-986A-4F37-8972-0A062EDD7BF1}" type="datetimeFigureOut">
              <a:rPr lang="fr-FR" smtClean="0"/>
              <a:t>30/01/2024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F1CD9C5-B569-4A5E-964C-F381FBC672D1}" type="slidenum">
              <a:rPr lang="fr-FR" smtClean="0"/>
              <a:t>‹N°›</a:t>
            </a:fld>
            <a:endParaRPr lang="fr-FR"/>
          </a:p>
        </p:txBody>
      </p:sp>
    </p:spTree>
    <p:extLst>
      <p:ext uri="{BB962C8B-B14F-4D97-AF65-F5344CB8AC3E}">
        <p14:creationId xmlns:p14="http://schemas.microsoft.com/office/powerpoint/2010/main" val="212046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74604F-986A-4F37-8972-0A062EDD7BF1}" type="datetimeFigureOut">
              <a:rPr lang="fr-FR" smtClean="0"/>
              <a:t>30/01/2024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F1CD9C5-B569-4A5E-964C-F381FBC672D1}" type="slidenum">
              <a:rPr lang="fr-FR" smtClean="0"/>
              <a:t>‹N°›</a:t>
            </a:fld>
            <a:endParaRPr lang="fr-FR"/>
          </a:p>
        </p:txBody>
      </p:sp>
    </p:spTree>
    <p:extLst>
      <p:ext uri="{BB962C8B-B14F-4D97-AF65-F5344CB8AC3E}">
        <p14:creationId xmlns:p14="http://schemas.microsoft.com/office/powerpoint/2010/main" val="9238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274604F-986A-4F37-8972-0A062EDD7BF1}" type="datetimeFigureOut">
              <a:rPr lang="fr-FR" smtClean="0"/>
              <a:t>30/01/2024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F1CD9C5-B569-4A5E-964C-F381FBC672D1}" type="slidenum">
              <a:rPr lang="fr-FR" smtClean="0"/>
              <a:t>‹N°›</a:t>
            </a:fld>
            <a:endParaRPr lang="fr-FR"/>
          </a:p>
        </p:txBody>
      </p:sp>
    </p:spTree>
    <p:extLst>
      <p:ext uri="{BB962C8B-B14F-4D97-AF65-F5344CB8AC3E}">
        <p14:creationId xmlns:p14="http://schemas.microsoft.com/office/powerpoint/2010/main" val="182314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274604F-986A-4F37-8972-0A062EDD7BF1}" type="datetimeFigureOut">
              <a:rPr lang="fr-FR" smtClean="0"/>
              <a:t>30/01/2024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F1CD9C5-B569-4A5E-964C-F381FBC672D1}" type="slidenum">
              <a:rPr lang="fr-FR" smtClean="0"/>
              <a:t>‹N°›</a:t>
            </a:fld>
            <a:endParaRPr lang="fr-FR"/>
          </a:p>
        </p:txBody>
      </p:sp>
    </p:spTree>
    <p:extLst>
      <p:ext uri="{BB962C8B-B14F-4D97-AF65-F5344CB8AC3E}">
        <p14:creationId xmlns:p14="http://schemas.microsoft.com/office/powerpoint/2010/main" val="129446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274604F-986A-4F37-8972-0A062EDD7BF1}" type="datetimeFigureOut">
              <a:rPr lang="fr-FR" smtClean="0"/>
              <a:t>30/01/2024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F1CD9C5-B569-4A5E-964C-F381FBC672D1}" type="slidenum">
              <a:rPr lang="fr-FR" smtClean="0"/>
              <a:t>‹N°›</a:t>
            </a:fld>
            <a:endParaRPr lang="fr-FR"/>
          </a:p>
        </p:txBody>
      </p:sp>
    </p:spTree>
    <p:extLst>
      <p:ext uri="{BB962C8B-B14F-4D97-AF65-F5344CB8AC3E}">
        <p14:creationId xmlns:p14="http://schemas.microsoft.com/office/powerpoint/2010/main" val="304445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274604F-986A-4F37-8972-0A062EDD7BF1}" type="datetimeFigureOut">
              <a:rPr lang="fr-FR" smtClean="0"/>
              <a:t>30/01/2024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F1CD9C5-B569-4A5E-964C-F381FBC672D1}" type="slidenum">
              <a:rPr lang="fr-FR" smtClean="0"/>
              <a:t>‹N°›</a:t>
            </a:fld>
            <a:endParaRPr lang="fr-FR"/>
          </a:p>
        </p:txBody>
      </p:sp>
    </p:spTree>
    <p:extLst>
      <p:ext uri="{BB962C8B-B14F-4D97-AF65-F5344CB8AC3E}">
        <p14:creationId xmlns:p14="http://schemas.microsoft.com/office/powerpoint/2010/main" val="1786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4604F-986A-4F37-8972-0A062EDD7BF1}" type="datetimeFigureOut">
              <a:rPr lang="fr-FR" smtClean="0"/>
              <a:t>30/01/2024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F1CD9C5-B569-4A5E-964C-F381FBC672D1}" type="slidenum">
              <a:rPr lang="fr-FR" smtClean="0"/>
              <a:t>‹N°›</a:t>
            </a:fld>
            <a:endParaRPr lang="fr-FR"/>
          </a:p>
        </p:txBody>
      </p:sp>
    </p:spTree>
    <p:extLst>
      <p:ext uri="{BB962C8B-B14F-4D97-AF65-F5344CB8AC3E}">
        <p14:creationId xmlns:p14="http://schemas.microsoft.com/office/powerpoint/2010/main" val="378021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274604F-986A-4F37-8972-0A062EDD7BF1}" type="datetimeFigureOut">
              <a:rPr lang="fr-FR" smtClean="0"/>
              <a:t>30/01/2024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F1CD9C5-B569-4A5E-964C-F381FBC672D1}" type="slidenum">
              <a:rPr lang="fr-FR" smtClean="0"/>
              <a:t>‹N°›</a:t>
            </a:fld>
            <a:endParaRPr lang="fr-FR"/>
          </a:p>
        </p:txBody>
      </p:sp>
    </p:spTree>
    <p:extLst>
      <p:ext uri="{BB962C8B-B14F-4D97-AF65-F5344CB8AC3E}">
        <p14:creationId xmlns:p14="http://schemas.microsoft.com/office/powerpoint/2010/main" val="366583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274604F-986A-4F37-8972-0A062EDD7BF1}" type="datetimeFigureOut">
              <a:rPr lang="fr-FR" smtClean="0"/>
              <a:t>30/01/2024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F1CD9C5-B569-4A5E-964C-F381FBC672D1}" type="slidenum">
              <a:rPr lang="fr-FR" smtClean="0"/>
              <a:t>‹N°›</a:t>
            </a:fld>
            <a:endParaRPr lang="fr-FR"/>
          </a:p>
        </p:txBody>
      </p:sp>
    </p:spTree>
    <p:extLst>
      <p:ext uri="{BB962C8B-B14F-4D97-AF65-F5344CB8AC3E}">
        <p14:creationId xmlns:p14="http://schemas.microsoft.com/office/powerpoint/2010/main" val="186977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8274604F-986A-4F37-8972-0A062EDD7BF1}" type="datetimeFigureOut">
              <a:rPr lang="fr-FR" smtClean="0"/>
              <a:t>30/01/2024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F1CD9C5-B569-4A5E-964C-F381FBC672D1}" type="slidenum">
              <a:rPr lang="fr-FR" smtClean="0"/>
              <a:t>‹N°›</a:t>
            </a:fld>
            <a:endParaRPr lang="fr-FR"/>
          </a:p>
        </p:txBody>
      </p:sp>
    </p:spTree>
    <p:extLst>
      <p:ext uri="{BB962C8B-B14F-4D97-AF65-F5344CB8AC3E}">
        <p14:creationId xmlns:p14="http://schemas.microsoft.com/office/powerpoint/2010/main" val="722486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lency.biz/" TargetMode="External"/><Relationship Id="rId7"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personne, homme, intérieur&#10;&#10;Description générée automatiquement">
            <a:extLst>
              <a:ext uri="{FF2B5EF4-FFF2-40B4-BE49-F238E27FC236}">
                <a16:creationId xmlns:a16="http://schemas.microsoft.com/office/drawing/2014/main" id="{909BB348-1787-8746-A15B-6BBA4B6DE53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934"/>
            <a:ext cx="7559675" cy="10679944"/>
          </a:xfrm>
          <a:prstGeom prst="rect">
            <a:avLst/>
          </a:prstGeom>
        </p:spPr>
      </p:pic>
      <p:pic>
        <p:nvPicPr>
          <p:cNvPr id="21" name="Image 20">
            <a:extLst>
              <a:ext uri="{FF2B5EF4-FFF2-40B4-BE49-F238E27FC236}">
                <a16:creationId xmlns:a16="http://schemas.microsoft.com/office/drawing/2014/main" id="{2484D023-E9C8-2844-987F-11AFC29C7BA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259" y="2331"/>
            <a:ext cx="7554407" cy="10691813"/>
          </a:xfrm>
          <a:prstGeom prst="rect">
            <a:avLst/>
          </a:prstGeom>
        </p:spPr>
      </p:pic>
      <p:sp>
        <p:nvSpPr>
          <p:cNvPr id="7" name="Titre 3">
            <a:extLst>
              <a:ext uri="{FF2B5EF4-FFF2-40B4-BE49-F238E27FC236}">
                <a16:creationId xmlns:a16="http://schemas.microsoft.com/office/drawing/2014/main" id="{042485AB-6B03-42E0-A0BB-96B7CD70F118}"/>
              </a:ext>
            </a:extLst>
          </p:cNvPr>
          <p:cNvSpPr txBox="1">
            <a:spLocks/>
          </p:cNvSpPr>
          <p:nvPr/>
        </p:nvSpPr>
        <p:spPr>
          <a:xfrm>
            <a:off x="3299688" y="1647974"/>
            <a:ext cx="4214237" cy="2915012"/>
          </a:xfrm>
          <a:prstGeom prst="rect">
            <a:avLst/>
          </a:prstGeom>
        </p:spPr>
        <p:txBody>
          <a:bodyPr vert="horz" lIns="100796" tIns="50398" rIns="100796" bIns="5039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4480"/>
              </a:lnSpc>
            </a:pPr>
            <a:r>
              <a:rPr lang="fr-FR" b="1" dirty="0">
                <a:solidFill>
                  <a:srgbClr val="207283"/>
                </a:solidFill>
                <a:latin typeface="Bahnschrift"/>
              </a:rPr>
              <a:t>L’indépendance</a:t>
            </a:r>
            <a:r>
              <a:rPr lang="fr-FR" dirty="0">
                <a:solidFill>
                  <a:srgbClr val="207283"/>
                </a:solidFill>
                <a:latin typeface="Bahnschrift"/>
              </a:rPr>
              <a:t>, la sérénité en plus ?</a:t>
            </a:r>
          </a:p>
        </p:txBody>
      </p:sp>
      <p:sp>
        <p:nvSpPr>
          <p:cNvPr id="9" name="ZoneTexte 8">
            <a:extLst>
              <a:ext uri="{FF2B5EF4-FFF2-40B4-BE49-F238E27FC236}">
                <a16:creationId xmlns:a16="http://schemas.microsoft.com/office/drawing/2014/main" id="{F3114173-FE0A-42AA-B296-C81CA7A4B787}"/>
              </a:ext>
            </a:extLst>
          </p:cNvPr>
          <p:cNvSpPr txBox="1"/>
          <p:nvPr/>
        </p:nvSpPr>
        <p:spPr>
          <a:xfrm>
            <a:off x="236307" y="10325552"/>
            <a:ext cx="7559674" cy="253916"/>
          </a:xfrm>
          <a:prstGeom prst="rect">
            <a:avLst/>
          </a:prstGeom>
          <a:noFill/>
        </p:spPr>
        <p:txBody>
          <a:bodyPr wrap="square">
            <a:spAutoFit/>
          </a:bodyPr>
          <a:lstStyle/>
          <a:p>
            <a:r>
              <a:rPr lang="fr-FR" sz="1050" dirty="0">
                <a:solidFill>
                  <a:srgbClr val="000000"/>
                </a:solidFill>
              </a:rPr>
              <a:t> </a:t>
            </a:r>
            <a:r>
              <a:rPr lang="fr-FR" sz="1000" b="1" dirty="0">
                <a:solidFill>
                  <a:srgbClr val="5D676D"/>
                </a:solidFill>
                <a:ea typeface="+mj-ea"/>
                <a:cs typeface="+mj-cs"/>
              </a:rPr>
              <a:t>RH SOLUTIONS </a:t>
            </a:r>
            <a:r>
              <a:rPr lang="fr-FR" sz="1000" dirty="0">
                <a:solidFill>
                  <a:srgbClr val="5D676D"/>
                </a:solidFill>
                <a:ea typeface="+mj-ea"/>
                <a:cs typeface="+mj-cs"/>
              </a:rPr>
              <a:t>• 45, rue du colombier Les Berges du Lac • Bât A 31670 LABÈGE • FRANCE</a:t>
            </a:r>
            <a:endParaRPr lang="fr-FR" sz="4400" dirty="0">
              <a:solidFill>
                <a:srgbClr val="5D676D"/>
              </a:solidFill>
              <a:ea typeface="+mj-ea"/>
              <a:cs typeface="+mj-cs"/>
            </a:endParaRPr>
          </a:p>
        </p:txBody>
      </p:sp>
      <p:sp>
        <p:nvSpPr>
          <p:cNvPr id="2" name="ZoneTexte 1">
            <a:extLst>
              <a:ext uri="{FF2B5EF4-FFF2-40B4-BE49-F238E27FC236}">
                <a16:creationId xmlns:a16="http://schemas.microsoft.com/office/drawing/2014/main" id="{714283BF-1B3B-6E56-AA11-172AFE0B8B43}"/>
              </a:ext>
            </a:extLst>
          </p:cNvPr>
          <p:cNvSpPr txBox="1"/>
          <p:nvPr/>
        </p:nvSpPr>
        <p:spPr>
          <a:xfrm>
            <a:off x="6154173" y="45045"/>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000" dirty="0" err="1">
                <a:solidFill>
                  <a:schemeClr val="bg1"/>
                </a:solidFill>
                <a:latin typeface="Arial"/>
                <a:ea typeface="MS PGothic"/>
              </a:rPr>
              <a:t>V2-13</a:t>
            </a:r>
            <a:r>
              <a:rPr lang="fr-FR" sz="1000" dirty="0">
                <a:solidFill>
                  <a:schemeClr val="bg1"/>
                </a:solidFill>
                <a:latin typeface="Arial"/>
                <a:ea typeface="MS PGothic"/>
              </a:rPr>
              <a:t>/06/22 ML</a:t>
            </a:r>
          </a:p>
        </p:txBody>
      </p:sp>
      <p:pic>
        <p:nvPicPr>
          <p:cNvPr id="4" name="Image 3">
            <a:extLst>
              <a:ext uri="{FF2B5EF4-FFF2-40B4-BE49-F238E27FC236}">
                <a16:creationId xmlns:a16="http://schemas.microsoft.com/office/drawing/2014/main" id="{5D37CD49-5B8E-5289-0E8E-AEEAF2BCFE59}"/>
              </a:ext>
            </a:extLst>
          </p:cNvPr>
          <p:cNvPicPr>
            <a:picLocks noChangeAspect="1"/>
          </p:cNvPicPr>
          <p:nvPr/>
        </p:nvPicPr>
        <p:blipFill>
          <a:blip r:embed="rId4"/>
          <a:stretch>
            <a:fillRect/>
          </a:stretch>
        </p:blipFill>
        <p:spPr>
          <a:xfrm>
            <a:off x="154419" y="91472"/>
            <a:ext cx="1974632" cy="545817"/>
          </a:xfrm>
          <a:prstGeom prst="rect">
            <a:avLst/>
          </a:prstGeom>
        </p:spPr>
      </p:pic>
    </p:spTree>
    <p:extLst>
      <p:ext uri="{BB962C8B-B14F-4D97-AF65-F5344CB8AC3E}">
        <p14:creationId xmlns:p14="http://schemas.microsoft.com/office/powerpoint/2010/main" val="329425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AB3752A-28D6-E243-8D90-271B51751180}"/>
              </a:ext>
            </a:extLst>
          </p:cNvPr>
          <p:cNvSpPr/>
          <p:nvPr/>
        </p:nvSpPr>
        <p:spPr>
          <a:xfrm>
            <a:off x="3776006" y="2310549"/>
            <a:ext cx="3783669" cy="4098995"/>
          </a:xfrm>
          <a:prstGeom prst="rect">
            <a:avLst/>
          </a:prstGeom>
          <a:solidFill>
            <a:srgbClr val="EF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9197921-B56C-9543-975D-8ECF72846757}"/>
              </a:ext>
            </a:extLst>
          </p:cNvPr>
          <p:cNvSpPr/>
          <p:nvPr/>
        </p:nvSpPr>
        <p:spPr>
          <a:xfrm>
            <a:off x="3776006" y="6409544"/>
            <a:ext cx="3783669" cy="429541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94D2B7F8-74FC-BD48-85CD-138AE31B9F7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0807"/>
            <a:ext cx="7559675" cy="2307123"/>
          </a:xfrm>
          <a:prstGeom prst="rect">
            <a:avLst/>
          </a:prstGeom>
        </p:spPr>
      </p:pic>
      <p:sp>
        <p:nvSpPr>
          <p:cNvPr id="11" name="Titre 3">
            <a:extLst>
              <a:ext uri="{FF2B5EF4-FFF2-40B4-BE49-F238E27FC236}">
                <a16:creationId xmlns:a16="http://schemas.microsoft.com/office/drawing/2014/main" id="{249EE642-8849-9842-A171-BEEB2868C6E5}"/>
              </a:ext>
            </a:extLst>
          </p:cNvPr>
          <p:cNvSpPr txBox="1">
            <a:spLocks/>
          </p:cNvSpPr>
          <p:nvPr/>
        </p:nvSpPr>
        <p:spPr>
          <a:xfrm>
            <a:off x="379087" y="2742117"/>
            <a:ext cx="5538825" cy="1943291"/>
          </a:xfrm>
          <a:prstGeom prst="rect">
            <a:avLst/>
          </a:prstGeom>
        </p:spPr>
        <p:txBody>
          <a:bodyPr vert="horz" lIns="100796" tIns="50398" rIns="100796" bIns="50398"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480"/>
              </a:lnSpc>
            </a:pPr>
            <a:r>
              <a:rPr lang="en-US" sz="3600" dirty="0">
                <a:solidFill>
                  <a:srgbClr val="207283"/>
                </a:solidFill>
                <a:latin typeface="+mn-lt"/>
              </a:rPr>
              <a:t>La force d’un</a:t>
            </a:r>
          </a:p>
          <a:p>
            <a:pPr algn="l">
              <a:lnSpc>
                <a:spcPts val="3480"/>
              </a:lnSpc>
            </a:pPr>
            <a:r>
              <a:rPr lang="en-US" sz="3600" dirty="0" err="1">
                <a:solidFill>
                  <a:srgbClr val="207283"/>
                </a:solidFill>
                <a:latin typeface="+mn-lt"/>
              </a:rPr>
              <a:t>réseau</a:t>
            </a:r>
            <a:r>
              <a:rPr lang="en-US" sz="3600" dirty="0">
                <a:solidFill>
                  <a:srgbClr val="207283"/>
                </a:solidFill>
                <a:latin typeface="+mn-lt"/>
              </a:rPr>
              <a:t> national</a:t>
            </a:r>
            <a:endParaRPr lang="fr-FR" sz="3600" dirty="0">
              <a:solidFill>
                <a:srgbClr val="207283"/>
              </a:solidFill>
              <a:latin typeface="+mn-lt"/>
            </a:endParaRPr>
          </a:p>
        </p:txBody>
      </p:sp>
      <p:sp>
        <p:nvSpPr>
          <p:cNvPr id="6" name="ZoneTexte 5">
            <a:extLst>
              <a:ext uri="{FF2B5EF4-FFF2-40B4-BE49-F238E27FC236}">
                <a16:creationId xmlns:a16="http://schemas.microsoft.com/office/drawing/2014/main" id="{1563EC7A-E1AB-864F-86CA-C62AA158E9C5}"/>
              </a:ext>
            </a:extLst>
          </p:cNvPr>
          <p:cNvSpPr txBox="1"/>
          <p:nvPr/>
        </p:nvSpPr>
        <p:spPr>
          <a:xfrm>
            <a:off x="4042364" y="2564012"/>
            <a:ext cx="2328578" cy="3170099"/>
          </a:xfrm>
          <a:prstGeom prst="rect">
            <a:avLst/>
          </a:prstGeom>
          <a:noFill/>
        </p:spPr>
        <p:txBody>
          <a:bodyPr wrap="square" rtlCol="0">
            <a:spAutoFit/>
          </a:bodyPr>
          <a:lstStyle/>
          <a:p>
            <a:pPr>
              <a:spcBef>
                <a:spcPts val="600"/>
              </a:spcBef>
            </a:pPr>
            <a:r>
              <a:rPr lang="en-US" sz="1400" b="1" dirty="0">
                <a:solidFill>
                  <a:schemeClr val="bg1"/>
                </a:solidFill>
              </a:rPr>
              <a:t>Un </a:t>
            </a:r>
            <a:r>
              <a:rPr lang="en-US" sz="1400" b="1" dirty="0" err="1">
                <a:solidFill>
                  <a:schemeClr val="bg1"/>
                </a:solidFill>
              </a:rPr>
              <a:t>peu</a:t>
            </a:r>
            <a:r>
              <a:rPr lang="en-US" sz="1400" b="1" dirty="0">
                <a:solidFill>
                  <a:schemeClr val="bg1"/>
                </a:solidFill>
              </a:rPr>
              <a:t> </a:t>
            </a:r>
            <a:r>
              <a:rPr lang="en-US" sz="1400" b="1" dirty="0" err="1">
                <a:solidFill>
                  <a:schemeClr val="bg1"/>
                </a:solidFill>
              </a:rPr>
              <a:t>d’histoire</a:t>
            </a:r>
            <a:r>
              <a:rPr lang="en-US" sz="1400" b="1" dirty="0">
                <a:solidFill>
                  <a:schemeClr val="bg1"/>
                </a:solidFill>
              </a:rPr>
              <a:t>…</a:t>
            </a:r>
            <a:endParaRPr lang="en-US" sz="900" b="1" dirty="0">
              <a:solidFill>
                <a:schemeClr val="bg1"/>
              </a:solidFill>
            </a:endParaRPr>
          </a:p>
          <a:p>
            <a:pPr algn="just">
              <a:spcBef>
                <a:spcPts val="600"/>
              </a:spcBef>
            </a:pPr>
            <a:r>
              <a:rPr lang="fr-FR" sz="900" dirty="0">
                <a:effectLst/>
                <a:ea typeface="MS Mincho" panose="02020609040205080304" pitchFamily="49" charset="-128"/>
                <a:cs typeface="Times New Roman" panose="02020603050405020304" pitchFamily="18" charset="0"/>
              </a:rPr>
              <a:t>Créé </a:t>
            </a:r>
            <a:r>
              <a:rPr lang="fr-FR" sz="900" b="1" dirty="0">
                <a:effectLst/>
                <a:ea typeface="MS Mincho" panose="02020609040205080304" pitchFamily="49" charset="-128"/>
                <a:cs typeface="Times New Roman" panose="02020603050405020304" pitchFamily="18" charset="0"/>
              </a:rPr>
              <a:t>en 2003</a:t>
            </a:r>
            <a:r>
              <a:rPr lang="fr-FR" sz="900" dirty="0">
                <a:effectLst/>
                <a:ea typeface="MS Mincho" panose="02020609040205080304" pitchFamily="49" charset="-128"/>
                <a:cs typeface="Times New Roman" panose="02020603050405020304" pitchFamily="18" charset="0"/>
              </a:rPr>
              <a:t> à Toulouse, le réseau RH Solutions s’est développé sur le territoire national, se positionnant aujourd’hui dans le TOP 5 des groupes français du portage salarial. Avec </a:t>
            </a:r>
            <a:r>
              <a:rPr lang="fr-FR" sz="900" b="1" dirty="0">
                <a:effectLst/>
                <a:ea typeface="MS Mincho" panose="02020609040205080304" pitchFamily="49" charset="-128"/>
                <a:cs typeface="Times New Roman" panose="02020603050405020304" pitchFamily="18" charset="0"/>
              </a:rPr>
              <a:t>le plus grand réseau d'agences</a:t>
            </a:r>
            <a:r>
              <a:rPr lang="fr-FR" sz="900" dirty="0">
                <a:effectLst/>
                <a:ea typeface="MS Mincho" panose="02020609040205080304" pitchFamily="49" charset="-128"/>
                <a:cs typeface="Times New Roman" panose="02020603050405020304" pitchFamily="18" charset="0"/>
              </a:rPr>
              <a:t> de France, RH Solutions est un leader au niveau </a:t>
            </a:r>
            <a:r>
              <a:rPr lang="fr-FR" sz="900" b="1" dirty="0">
                <a:effectLst/>
                <a:ea typeface="MS Mincho" panose="02020609040205080304" pitchFamily="49" charset="-128"/>
                <a:cs typeface="Times New Roman" panose="02020603050405020304" pitchFamily="18" charset="0"/>
              </a:rPr>
              <a:t>national et local.</a:t>
            </a:r>
            <a:endParaRPr lang="fr-FR" sz="900" b="1" dirty="0">
              <a:ea typeface="MS Mincho" panose="02020609040205080304" pitchFamily="49" charset="-128"/>
              <a:cs typeface="Times New Roman" panose="02020603050405020304" pitchFamily="18" charset="0"/>
            </a:endParaRPr>
          </a:p>
          <a:p>
            <a:pPr algn="just">
              <a:spcBef>
                <a:spcPts val="600"/>
              </a:spcBef>
            </a:pPr>
            <a:r>
              <a:rPr lang="fr-FR" sz="900" dirty="0">
                <a:effectLst/>
                <a:ea typeface="MS Mincho" panose="02020609040205080304" pitchFamily="49" charset="-128"/>
                <a:cs typeface="Times New Roman" panose="02020603050405020304" pitchFamily="18" charset="0"/>
              </a:rPr>
              <a:t>RH Solutions est reconnue pour la qualité de son service, accompagnant plus de 1000 consultants portés chaque année, et travaillant avec près de 8000 entreprises et groupes en </a:t>
            </a:r>
            <a:r>
              <a:rPr lang="fr-FR" sz="900" dirty="0">
                <a:ea typeface="MS Mincho" panose="02020609040205080304" pitchFamily="49" charset="-128"/>
                <a:cs typeface="Times New Roman" panose="02020603050405020304" pitchFamily="18" charset="0"/>
              </a:rPr>
              <a:t>F</a:t>
            </a:r>
            <a:r>
              <a:rPr lang="fr-FR" sz="900" dirty="0">
                <a:effectLst/>
                <a:ea typeface="MS Mincho" panose="02020609040205080304" pitchFamily="49" charset="-128"/>
                <a:cs typeface="Times New Roman" panose="02020603050405020304" pitchFamily="18" charset="0"/>
              </a:rPr>
              <a:t>rance et à l’étranger. </a:t>
            </a:r>
          </a:p>
          <a:p>
            <a:pPr algn="just">
              <a:spcBef>
                <a:spcPts val="600"/>
              </a:spcBef>
            </a:pPr>
            <a:r>
              <a:rPr lang="fr-FR" sz="900" dirty="0">
                <a:effectLst/>
                <a:ea typeface="MS Mincho" panose="02020609040205080304" pitchFamily="49" charset="-128"/>
                <a:cs typeface="Times New Roman" panose="02020603050405020304" pitchFamily="18" charset="0"/>
              </a:rPr>
              <a:t>Adhérent et représenté au sein du Conseil d’Administration du PEPS, syndicat professionnel qui représente près de 90% des entreprises de portage salarial, RH Solutions s’engage dans la défense des intérêts des utilisateurs du portage salarial, consultants et entreprises.  </a:t>
            </a:r>
          </a:p>
        </p:txBody>
      </p:sp>
      <p:sp>
        <p:nvSpPr>
          <p:cNvPr id="12" name="ZoneTexte 11">
            <a:extLst>
              <a:ext uri="{FF2B5EF4-FFF2-40B4-BE49-F238E27FC236}">
                <a16:creationId xmlns:a16="http://schemas.microsoft.com/office/drawing/2014/main" id="{4BB369E3-01FC-C04B-9C33-9795DDED19DA}"/>
              </a:ext>
            </a:extLst>
          </p:cNvPr>
          <p:cNvSpPr txBox="1"/>
          <p:nvPr/>
        </p:nvSpPr>
        <p:spPr>
          <a:xfrm>
            <a:off x="379086" y="3775003"/>
            <a:ext cx="2785353" cy="2308324"/>
          </a:xfrm>
          <a:prstGeom prst="rect">
            <a:avLst/>
          </a:prstGeom>
          <a:noFill/>
        </p:spPr>
        <p:txBody>
          <a:bodyPr wrap="square" rtlCol="0">
            <a:spAutoFit/>
          </a:bodyPr>
          <a:lstStyle/>
          <a:p>
            <a:pPr algn="just"/>
            <a:r>
              <a:rPr lang="fr-FR" sz="1200" dirty="0">
                <a:effectLst/>
                <a:ea typeface="MS Mincho" panose="02020609040205080304" pitchFamily="49" charset="-128"/>
                <a:cs typeface="Times New Roman" panose="02020603050405020304" pitchFamily="18" charset="0"/>
              </a:rPr>
              <a:t>Notre singularité, c’est la proximité. Au travers de notre réseau de 24 agences, </a:t>
            </a:r>
            <a:r>
              <a:rPr lang="fr-FR" sz="1200" b="1" dirty="0">
                <a:effectLst/>
                <a:ea typeface="MS Mincho" panose="02020609040205080304" pitchFamily="49" charset="-128"/>
                <a:cs typeface="Times New Roman" panose="02020603050405020304" pitchFamily="18" charset="0"/>
              </a:rPr>
              <a:t>nos équipes locales</a:t>
            </a:r>
            <a:r>
              <a:rPr lang="fr-FR" sz="1200" dirty="0">
                <a:effectLst/>
                <a:ea typeface="MS Mincho" panose="02020609040205080304" pitchFamily="49" charset="-128"/>
                <a:cs typeface="Times New Roman" panose="02020603050405020304" pitchFamily="18" charset="0"/>
              </a:rPr>
              <a:t> construisent une relation de confiance avec chaque consultant et chaque entreprise cliente. </a:t>
            </a:r>
            <a:r>
              <a:rPr lang="fr-FR" sz="1200" b="1" dirty="0">
                <a:effectLst/>
                <a:ea typeface="MS Mincho" panose="02020609040205080304" pitchFamily="49" charset="-128"/>
                <a:cs typeface="Times New Roman" panose="02020603050405020304" pitchFamily="18" charset="0"/>
              </a:rPr>
              <a:t>Accompagner le développement  </a:t>
            </a:r>
            <a:r>
              <a:rPr lang="fr-FR" sz="1200" dirty="0">
                <a:effectLst/>
                <a:ea typeface="MS Mincho" panose="02020609040205080304" pitchFamily="49" charset="-128"/>
                <a:cs typeface="Times New Roman" panose="02020603050405020304" pitchFamily="18" charset="0"/>
              </a:rPr>
              <a:t>d'un consultant, c'est le former et l'informer, favoriser l'échange avec ses pairs, lui donner les outils et conseils dont il a besoin, l’appui sur la gestion administrative et commerciale de son activité au quotidien.</a:t>
            </a:r>
          </a:p>
        </p:txBody>
      </p:sp>
      <p:sp>
        <p:nvSpPr>
          <p:cNvPr id="14" name="ZoneTexte 13">
            <a:extLst>
              <a:ext uri="{FF2B5EF4-FFF2-40B4-BE49-F238E27FC236}">
                <a16:creationId xmlns:a16="http://schemas.microsoft.com/office/drawing/2014/main" id="{E740B5D0-7667-1648-9C11-E7DD85FD771B}"/>
              </a:ext>
            </a:extLst>
          </p:cNvPr>
          <p:cNvSpPr txBox="1"/>
          <p:nvPr/>
        </p:nvSpPr>
        <p:spPr>
          <a:xfrm>
            <a:off x="379086" y="8918532"/>
            <a:ext cx="2867547" cy="1200329"/>
          </a:xfrm>
          <a:prstGeom prst="rect">
            <a:avLst/>
          </a:prstGeom>
          <a:noFill/>
        </p:spPr>
        <p:txBody>
          <a:bodyPr wrap="square" rtlCol="0">
            <a:spAutoFit/>
          </a:bodyPr>
          <a:lstStyle/>
          <a:p>
            <a:pPr algn="just"/>
            <a:r>
              <a:rPr lang="fr-FR" sz="1200" dirty="0">
                <a:effectLst/>
                <a:ea typeface="MS Mincho" panose="02020609040205080304" pitchFamily="49" charset="-128"/>
                <a:cs typeface="Times New Roman" panose="02020603050405020304" pitchFamily="18" charset="0"/>
              </a:rPr>
              <a:t>Notre valeur ajoutée ? Nous sommes un</a:t>
            </a:r>
            <a:r>
              <a:rPr lang="fr-FR" sz="1200" b="1" dirty="0">
                <a:effectLst/>
                <a:ea typeface="MS Mincho" panose="02020609040205080304" pitchFamily="49" charset="-128"/>
                <a:cs typeface="Times New Roman" panose="02020603050405020304" pitchFamily="18" charset="0"/>
              </a:rPr>
              <a:t> acteur économique local référencé et reconnu, </a:t>
            </a:r>
            <a:r>
              <a:rPr lang="fr-FR" sz="1200" dirty="0">
                <a:effectLst/>
                <a:ea typeface="MS Mincho" panose="02020609040205080304" pitchFamily="49" charset="-128"/>
                <a:cs typeface="Times New Roman" panose="02020603050405020304" pitchFamily="18" charset="0"/>
              </a:rPr>
              <a:t>proche de son</a:t>
            </a:r>
            <a:r>
              <a:rPr lang="fr-FR" sz="1200" b="1" dirty="0">
                <a:effectLst/>
                <a:ea typeface="MS Mincho" panose="02020609040205080304" pitchFamily="49" charset="-128"/>
                <a:cs typeface="Times New Roman" panose="02020603050405020304" pitchFamily="18" charset="0"/>
              </a:rPr>
              <a:t> </a:t>
            </a:r>
            <a:r>
              <a:rPr lang="fr-FR" sz="1200" dirty="0">
                <a:effectLst/>
                <a:ea typeface="MS Mincho" panose="02020609040205080304" pitchFamily="49" charset="-128"/>
                <a:cs typeface="Times New Roman" panose="02020603050405020304" pitchFamily="18" charset="0"/>
              </a:rPr>
              <a:t>réseau de prescripteurs et de partenaires : CCI, APEC, Pôle Emploi, Universités, Groupes industriels, Santé, Informatique, Banques.</a:t>
            </a:r>
          </a:p>
        </p:txBody>
      </p:sp>
      <p:sp>
        <p:nvSpPr>
          <p:cNvPr id="16" name="Rectangle 15">
            <a:extLst>
              <a:ext uri="{FF2B5EF4-FFF2-40B4-BE49-F238E27FC236}">
                <a16:creationId xmlns:a16="http://schemas.microsoft.com/office/drawing/2014/main" id="{E7C82B89-0AF8-5247-92A4-722F1B7F9AE4}"/>
              </a:ext>
            </a:extLst>
          </p:cNvPr>
          <p:cNvSpPr/>
          <p:nvPr/>
        </p:nvSpPr>
        <p:spPr>
          <a:xfrm>
            <a:off x="-4857" y="10343052"/>
            <a:ext cx="7559675" cy="261610"/>
          </a:xfrm>
          <a:prstGeom prst="rect">
            <a:avLst/>
          </a:prstGeom>
        </p:spPr>
        <p:txBody>
          <a:bodyPr wrap="square">
            <a:spAutoFit/>
          </a:bodyPr>
          <a:lstStyle/>
          <a:p>
            <a:pPr algn="ctr"/>
            <a:fld id="{EC1F9E78-4991-3A44-AE58-294D2511390A}" type="slidenum">
              <a:rPr lang="en-US" sz="1050" smtClean="0">
                <a:solidFill>
                  <a:srgbClr val="207283"/>
                </a:solidFill>
              </a:rPr>
              <a:t>2</a:t>
            </a:fld>
            <a:endParaRPr lang="fr-FR" dirty="0">
              <a:solidFill>
                <a:srgbClr val="207283"/>
              </a:solidFill>
            </a:endParaRPr>
          </a:p>
        </p:txBody>
      </p:sp>
      <p:pic>
        <p:nvPicPr>
          <p:cNvPr id="22" name="Image 21">
            <a:extLst>
              <a:ext uri="{FF2B5EF4-FFF2-40B4-BE49-F238E27FC236}">
                <a16:creationId xmlns:a16="http://schemas.microsoft.com/office/drawing/2014/main" id="{A90DF430-875B-FA4B-BAD2-3B3130A7C6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V="1">
            <a:off x="6640458" y="7302717"/>
            <a:ext cx="691977" cy="305757"/>
          </a:xfrm>
          <a:prstGeom prst="rect">
            <a:avLst/>
          </a:prstGeom>
        </p:spPr>
      </p:pic>
      <p:pic>
        <p:nvPicPr>
          <p:cNvPr id="30" name="Image 29">
            <a:extLst>
              <a:ext uri="{FF2B5EF4-FFF2-40B4-BE49-F238E27FC236}">
                <a16:creationId xmlns:a16="http://schemas.microsoft.com/office/drawing/2014/main" id="{2FDAA1C8-5ACF-BC4C-BB4C-1227118B7D4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98181" y="4597595"/>
            <a:ext cx="734254" cy="463803"/>
          </a:xfrm>
          <a:prstGeom prst="rect">
            <a:avLst/>
          </a:prstGeom>
        </p:spPr>
      </p:pic>
      <p:sp>
        <p:nvSpPr>
          <p:cNvPr id="33" name="ZoneTexte 32">
            <a:extLst>
              <a:ext uri="{FF2B5EF4-FFF2-40B4-BE49-F238E27FC236}">
                <a16:creationId xmlns:a16="http://schemas.microsoft.com/office/drawing/2014/main" id="{2D404A49-53CB-E441-AC3B-9207ECCD7A4A}"/>
              </a:ext>
            </a:extLst>
          </p:cNvPr>
          <p:cNvSpPr txBox="1"/>
          <p:nvPr/>
        </p:nvSpPr>
        <p:spPr>
          <a:xfrm>
            <a:off x="4042364" y="6655164"/>
            <a:ext cx="2430498" cy="2600712"/>
          </a:xfrm>
          <a:prstGeom prst="rect">
            <a:avLst/>
          </a:prstGeom>
          <a:noFill/>
        </p:spPr>
        <p:txBody>
          <a:bodyPr wrap="square" rtlCol="0">
            <a:spAutoFit/>
          </a:bodyPr>
          <a:lstStyle/>
          <a:p>
            <a:r>
              <a:rPr lang="en-US" sz="1400" b="1" dirty="0">
                <a:solidFill>
                  <a:srgbClr val="EF9F34"/>
                </a:solidFill>
              </a:rPr>
              <a:t>Des certifications pour </a:t>
            </a:r>
          </a:p>
          <a:p>
            <a:r>
              <a:rPr lang="en-US" sz="1400" b="1" dirty="0" err="1">
                <a:solidFill>
                  <a:srgbClr val="EF9F34"/>
                </a:solidFill>
              </a:rPr>
              <a:t>votre</a:t>
            </a:r>
            <a:r>
              <a:rPr lang="en-US" sz="1400" b="1" dirty="0">
                <a:solidFill>
                  <a:srgbClr val="EF9F34"/>
                </a:solidFill>
              </a:rPr>
              <a:t> performance</a:t>
            </a:r>
          </a:p>
          <a:p>
            <a:pPr algn="just"/>
            <a:br>
              <a:rPr lang="fr-FR" sz="900" dirty="0">
                <a:ea typeface="MS Mincho" panose="02020609040205080304" pitchFamily="49" charset="-128"/>
                <a:cs typeface="Times New Roman" panose="02020603050405020304" pitchFamily="18" charset="0"/>
              </a:rPr>
            </a:br>
            <a:r>
              <a:rPr lang="fr-FR" sz="900" dirty="0">
                <a:effectLst/>
                <a:ea typeface="MS Mincho" panose="02020609040205080304" pitchFamily="49" charset="-128"/>
                <a:cs typeface="Times New Roman" panose="02020603050405020304" pitchFamily="18" charset="0"/>
              </a:rPr>
              <a:t>Parce que la volonté d’amélioration continue de notre offre de service et de nos process  est au cœur de nos préoccupations, nous avons mis en place un système qualité ISO 9001, certifié par Bureau Véritas. Cet engagement nos permet d’assurer la qualité de service attendue par nos clients.</a:t>
            </a:r>
          </a:p>
          <a:p>
            <a:pPr algn="just"/>
            <a:endParaRPr lang="fr-FR" sz="900" dirty="0">
              <a:ea typeface="MS Mincho" panose="02020609040205080304" pitchFamily="49" charset="-128"/>
              <a:cs typeface="Times New Roman" panose="02020603050405020304" pitchFamily="18" charset="0"/>
            </a:endParaRPr>
          </a:p>
          <a:p>
            <a:pPr algn="just"/>
            <a:r>
              <a:rPr lang="fr-FR" sz="900" dirty="0">
                <a:solidFill>
                  <a:srgbClr val="000000"/>
                </a:solidFill>
                <a:latin typeface="+mn-lt"/>
              </a:rPr>
              <a:t>La certification qualité Qualiopi est obligatoire depuis le 1er janvier 2022 ; avec RH Solutions (via son O.F. certifié), les formateurs et formatrices </a:t>
            </a:r>
            <a:r>
              <a:rPr lang="fr-FR" sz="900" dirty="0" err="1">
                <a:solidFill>
                  <a:srgbClr val="000000"/>
                </a:solidFill>
                <a:latin typeface="+mn-lt"/>
              </a:rPr>
              <a:t>indépendant.e.s</a:t>
            </a:r>
            <a:r>
              <a:rPr lang="fr-FR" sz="900" dirty="0">
                <a:solidFill>
                  <a:srgbClr val="000000"/>
                </a:solidFill>
                <a:latin typeface="+mn-lt"/>
              </a:rPr>
              <a:t> peuvent intervenir en sous-traitance comme des Organismes de Formation sans certification Qualiopi.</a:t>
            </a:r>
          </a:p>
        </p:txBody>
      </p:sp>
      <p:pic>
        <p:nvPicPr>
          <p:cNvPr id="17" name="Image 16">
            <a:extLst>
              <a:ext uri="{FF2B5EF4-FFF2-40B4-BE49-F238E27FC236}">
                <a16:creationId xmlns:a16="http://schemas.microsoft.com/office/drawing/2014/main" id="{A8CF4D13-9B96-465D-8270-6566E441A99F}"/>
              </a:ext>
            </a:extLst>
          </p:cNvPr>
          <p:cNvPicPr>
            <a:picLocks noChangeAspect="1"/>
          </p:cNvPicPr>
          <p:nvPr/>
        </p:nvPicPr>
        <p:blipFill>
          <a:blip r:embed="rId5"/>
          <a:stretch>
            <a:fillRect/>
          </a:stretch>
        </p:blipFill>
        <p:spPr>
          <a:xfrm>
            <a:off x="6640458" y="8412910"/>
            <a:ext cx="589017" cy="304468"/>
          </a:xfrm>
          <a:prstGeom prst="rect">
            <a:avLst/>
          </a:prstGeom>
        </p:spPr>
      </p:pic>
      <p:pic>
        <p:nvPicPr>
          <p:cNvPr id="18" name="Image 17">
            <a:extLst>
              <a:ext uri="{FF2B5EF4-FFF2-40B4-BE49-F238E27FC236}">
                <a16:creationId xmlns:a16="http://schemas.microsoft.com/office/drawing/2014/main" id="{73A3311F-995B-9E42-ABF9-0F0FED930676}"/>
              </a:ext>
            </a:extLst>
          </p:cNvPr>
          <p:cNvPicPr>
            <a:picLocks noChangeAspect="1"/>
          </p:cNvPicPr>
          <p:nvPr/>
        </p:nvPicPr>
        <p:blipFill>
          <a:blip r:embed="rId6"/>
          <a:srcRect/>
          <a:stretch/>
        </p:blipFill>
        <p:spPr>
          <a:xfrm>
            <a:off x="114904" y="5757744"/>
            <a:ext cx="3395909" cy="3395701"/>
          </a:xfrm>
          <a:prstGeom prst="rect">
            <a:avLst/>
          </a:prstGeom>
        </p:spPr>
      </p:pic>
    </p:spTree>
    <p:extLst>
      <p:ext uri="{BB962C8B-B14F-4D97-AF65-F5344CB8AC3E}">
        <p14:creationId xmlns:p14="http://schemas.microsoft.com/office/powerpoint/2010/main" val="328696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9197921-B56C-9543-975D-8ECF72846757}"/>
              </a:ext>
            </a:extLst>
          </p:cNvPr>
          <p:cNvSpPr/>
          <p:nvPr/>
        </p:nvSpPr>
        <p:spPr>
          <a:xfrm>
            <a:off x="4858" y="7271351"/>
            <a:ext cx="7554818" cy="3433609"/>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24849117-4315-43AA-AFE7-752C891D0F2C}"/>
              </a:ext>
            </a:extLst>
          </p:cNvPr>
          <p:cNvSpPr/>
          <p:nvPr/>
        </p:nvSpPr>
        <p:spPr>
          <a:xfrm>
            <a:off x="4858" y="7286995"/>
            <a:ext cx="2589556" cy="3433609"/>
          </a:xfrm>
          <a:prstGeom prst="rect">
            <a:avLst/>
          </a:prstGeom>
          <a:solidFill>
            <a:srgbClr val="EF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3">
            <a:extLst>
              <a:ext uri="{FF2B5EF4-FFF2-40B4-BE49-F238E27FC236}">
                <a16:creationId xmlns:a16="http://schemas.microsoft.com/office/drawing/2014/main" id="{249EE642-8849-9842-A171-BEEB2868C6E5}"/>
              </a:ext>
            </a:extLst>
          </p:cNvPr>
          <p:cNvSpPr txBox="1">
            <a:spLocks/>
          </p:cNvSpPr>
          <p:nvPr/>
        </p:nvSpPr>
        <p:spPr>
          <a:xfrm>
            <a:off x="389845" y="2634537"/>
            <a:ext cx="7291115" cy="654939"/>
          </a:xfrm>
          <a:prstGeom prst="rect">
            <a:avLst/>
          </a:prstGeom>
        </p:spPr>
        <p:txBody>
          <a:bodyPr vert="horz" lIns="100796" tIns="50398" rIns="100796" bIns="50398" rtlCol="0" anchor="t" anchorCtr="0">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480"/>
              </a:lnSpc>
            </a:pPr>
            <a:r>
              <a:rPr lang="fr-FR" sz="3400" dirty="0">
                <a:solidFill>
                  <a:srgbClr val="207283"/>
                </a:solidFill>
                <a:latin typeface="+mn-lt"/>
              </a:rPr>
              <a:t>Comment fonctionne le portage salarial ?</a:t>
            </a:r>
          </a:p>
          <a:p>
            <a:pPr algn="l">
              <a:lnSpc>
                <a:spcPts val="3480"/>
              </a:lnSpc>
            </a:pPr>
            <a:endParaRPr lang="en-US" sz="3600" dirty="0">
              <a:solidFill>
                <a:srgbClr val="207283"/>
              </a:solidFill>
              <a:latin typeface="+mn-lt"/>
            </a:endParaRPr>
          </a:p>
          <a:p>
            <a:pPr algn="l">
              <a:lnSpc>
                <a:spcPts val="3480"/>
              </a:lnSpc>
            </a:pPr>
            <a:endParaRPr lang="fr-FR" sz="3600" dirty="0">
              <a:solidFill>
                <a:srgbClr val="207283"/>
              </a:solidFill>
              <a:latin typeface="+mn-lt"/>
            </a:endParaRPr>
          </a:p>
        </p:txBody>
      </p:sp>
      <p:pic>
        <p:nvPicPr>
          <p:cNvPr id="18" name="Image 17">
            <a:extLst>
              <a:ext uri="{FF2B5EF4-FFF2-40B4-BE49-F238E27FC236}">
                <a16:creationId xmlns:a16="http://schemas.microsoft.com/office/drawing/2014/main" id="{65C81397-2B64-2740-A31B-7C81EC26117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10807"/>
            <a:ext cx="7559673" cy="2307122"/>
          </a:xfrm>
          <a:prstGeom prst="rect">
            <a:avLst/>
          </a:prstGeom>
        </p:spPr>
      </p:pic>
      <p:sp>
        <p:nvSpPr>
          <p:cNvPr id="9" name="ZoneTexte 8">
            <a:extLst>
              <a:ext uri="{FF2B5EF4-FFF2-40B4-BE49-F238E27FC236}">
                <a16:creationId xmlns:a16="http://schemas.microsoft.com/office/drawing/2014/main" id="{0885AE76-BA89-9949-959B-450D219DA404}"/>
              </a:ext>
            </a:extLst>
          </p:cNvPr>
          <p:cNvSpPr txBox="1"/>
          <p:nvPr/>
        </p:nvSpPr>
        <p:spPr>
          <a:xfrm>
            <a:off x="454230" y="3661452"/>
            <a:ext cx="3278746" cy="3400931"/>
          </a:xfrm>
          <a:prstGeom prst="rect">
            <a:avLst/>
          </a:prstGeom>
          <a:noFill/>
        </p:spPr>
        <p:txBody>
          <a:bodyPr wrap="square" rtlCol="0">
            <a:spAutoFit/>
          </a:bodyPr>
          <a:lstStyle/>
          <a:p>
            <a:pPr>
              <a:spcBef>
                <a:spcPts val="600"/>
              </a:spcBef>
            </a:pPr>
            <a:r>
              <a:rPr lang="en-US" sz="1400" b="1" dirty="0">
                <a:solidFill>
                  <a:srgbClr val="EF9F34"/>
                </a:solidFill>
              </a:rPr>
              <a:t>Étape 1 </a:t>
            </a:r>
            <a:r>
              <a:rPr lang="en-US" sz="1400" i="1" dirty="0">
                <a:solidFill>
                  <a:srgbClr val="EF9F34"/>
                </a:solidFill>
              </a:rPr>
              <a:t>–</a:t>
            </a:r>
            <a:r>
              <a:rPr lang="en-US" sz="1400" b="1" dirty="0">
                <a:solidFill>
                  <a:srgbClr val="EF9F34"/>
                </a:solidFill>
              </a:rPr>
              <a:t> </a:t>
            </a:r>
            <a:r>
              <a:rPr lang="en-US" sz="1400" i="1" dirty="0">
                <a:solidFill>
                  <a:srgbClr val="EF9F34"/>
                </a:solidFill>
              </a:rPr>
              <a:t>Prospection / </a:t>
            </a:r>
            <a:r>
              <a:rPr lang="en-US" sz="1400" i="1" dirty="0" err="1">
                <a:solidFill>
                  <a:srgbClr val="EF9F34"/>
                </a:solidFill>
              </a:rPr>
              <a:t>Négociation</a:t>
            </a:r>
            <a:endParaRPr lang="en-US" sz="1200" i="1" dirty="0">
              <a:solidFill>
                <a:srgbClr val="EF9F34"/>
              </a:solidFill>
            </a:endParaRPr>
          </a:p>
          <a:p>
            <a:pPr marL="99450" indent="-99450">
              <a:spcBef>
                <a:spcPts val="600"/>
              </a:spcBef>
              <a:buSzPct val="85000"/>
              <a:buFont typeface="Arial" panose="020B0604020202020204" pitchFamily="34" charset="0"/>
              <a:buChar char="•"/>
            </a:pPr>
            <a:r>
              <a:rPr lang="fr-FR" sz="1100" dirty="0">
                <a:effectLst/>
                <a:ea typeface="MS Mincho" panose="02020609040205080304" pitchFamily="49" charset="-128"/>
              </a:rPr>
              <a:t>L’indépendant entre en contact avec une entreprise susceptible de lui confier </a:t>
            </a:r>
            <a:r>
              <a:rPr lang="fr-FR" sz="1100" b="1" dirty="0">
                <a:effectLst/>
                <a:ea typeface="MS Mincho" panose="02020609040205080304" pitchFamily="49" charset="-128"/>
              </a:rPr>
              <a:t>une mission</a:t>
            </a:r>
            <a:r>
              <a:rPr lang="fr-FR" sz="1100" dirty="0">
                <a:effectLst/>
                <a:ea typeface="MS Mincho" panose="02020609040205080304" pitchFamily="49" charset="-128"/>
              </a:rPr>
              <a:t>.</a:t>
            </a:r>
            <a:r>
              <a:rPr lang="en-US" sz="1100" dirty="0"/>
              <a:t> </a:t>
            </a:r>
          </a:p>
          <a:p>
            <a:pPr marL="99450" indent="-99450">
              <a:spcBef>
                <a:spcPts val="600"/>
              </a:spcBef>
              <a:buSzPct val="85000"/>
              <a:buFont typeface="Arial" panose="020B0604020202020204" pitchFamily="34" charset="0"/>
              <a:buChar char="•"/>
            </a:pPr>
            <a:r>
              <a:rPr lang="fr-FR" sz="1100" dirty="0">
                <a:effectLst/>
                <a:ea typeface="MS Mincho" panose="02020609040205080304" pitchFamily="49" charset="-128"/>
              </a:rPr>
              <a:t>Ils conviennent ensemble du</a:t>
            </a:r>
            <a:r>
              <a:rPr lang="fr-FR" sz="1100" b="1" dirty="0">
                <a:effectLst/>
                <a:ea typeface="MS Mincho" panose="02020609040205080304" pitchFamily="49" charset="-128"/>
              </a:rPr>
              <a:t> tarif d’intervention</a:t>
            </a:r>
            <a:r>
              <a:rPr lang="fr-FR" sz="1100" dirty="0">
                <a:effectLst/>
                <a:ea typeface="MS Mincho" panose="02020609040205080304" pitchFamily="49" charset="-128"/>
              </a:rPr>
              <a:t>, des frais professionnels à inclure, des délais, des objectifs de la prestation et modalités de paiement.</a:t>
            </a:r>
          </a:p>
          <a:p>
            <a:pPr>
              <a:spcBef>
                <a:spcPts val="600"/>
              </a:spcBef>
              <a:buSzPct val="85000"/>
            </a:pPr>
            <a:r>
              <a:rPr lang="en-US" sz="1400" b="1" dirty="0">
                <a:solidFill>
                  <a:srgbClr val="EF9F34"/>
                </a:solidFill>
              </a:rPr>
              <a:t>Étape 2 </a:t>
            </a:r>
            <a:r>
              <a:rPr lang="en-US" sz="1400" i="1" dirty="0">
                <a:solidFill>
                  <a:srgbClr val="EF9F34"/>
                </a:solidFill>
              </a:rPr>
              <a:t>–</a:t>
            </a:r>
            <a:r>
              <a:rPr lang="en-US" sz="1400" b="1" dirty="0">
                <a:solidFill>
                  <a:srgbClr val="EF9F34"/>
                </a:solidFill>
              </a:rPr>
              <a:t> </a:t>
            </a:r>
            <a:r>
              <a:rPr lang="en-US" sz="1400" i="1" dirty="0" err="1">
                <a:solidFill>
                  <a:srgbClr val="EF9F34"/>
                </a:solidFill>
              </a:rPr>
              <a:t>Contrats</a:t>
            </a:r>
            <a:r>
              <a:rPr lang="en-US" sz="1400" i="1" dirty="0">
                <a:solidFill>
                  <a:srgbClr val="EF9F34"/>
                </a:solidFill>
              </a:rPr>
              <a:t> de prestation et de travail</a:t>
            </a:r>
            <a:endParaRPr lang="en-US" sz="1200" i="1" dirty="0">
              <a:solidFill>
                <a:srgbClr val="EF9F34"/>
              </a:solidFill>
            </a:endParaRPr>
          </a:p>
          <a:p>
            <a:pPr marL="99450" indent="-99450">
              <a:spcBef>
                <a:spcPts val="600"/>
              </a:spcBef>
              <a:buSzPct val="80000"/>
              <a:buFont typeface="Arial" panose="020B0604020202020204" pitchFamily="34" charset="0"/>
              <a:buChar char="•"/>
            </a:pPr>
            <a:r>
              <a:rPr lang="fr-FR" sz="1100" dirty="0">
                <a:effectLst/>
                <a:ea typeface="MS Mincho" panose="02020609040205080304" pitchFamily="49" charset="-128"/>
              </a:rPr>
              <a:t>L’indépendant établit le contrat de prestation via ses outils RH </a:t>
            </a:r>
            <a:r>
              <a:rPr lang="fr-FR" sz="1100" dirty="0">
                <a:ea typeface="MS Mincho" panose="02020609040205080304" pitchFamily="49" charset="-128"/>
              </a:rPr>
              <a:t>S</a:t>
            </a:r>
            <a:r>
              <a:rPr lang="fr-FR" sz="1100" dirty="0">
                <a:effectLst/>
                <a:ea typeface="MS Mincho" panose="02020609040205080304" pitchFamily="49" charset="-128"/>
              </a:rPr>
              <a:t>olutions en reprenant les éléments de la négociation.</a:t>
            </a:r>
          </a:p>
          <a:p>
            <a:pPr marL="99450" indent="-99450">
              <a:spcBef>
                <a:spcPts val="600"/>
              </a:spcBef>
              <a:buSzPct val="80000"/>
              <a:buFont typeface="Arial" panose="020B0604020202020204" pitchFamily="34" charset="0"/>
              <a:buChar char="•"/>
            </a:pPr>
            <a:r>
              <a:rPr lang="fr-FR" sz="1100" dirty="0">
                <a:effectLst/>
                <a:ea typeface="MS Mincho" panose="02020609040205080304" pitchFamily="49" charset="-128"/>
              </a:rPr>
              <a:t>RH Solutions et l’entreprise signent le </a:t>
            </a:r>
            <a:r>
              <a:rPr lang="fr-FR" sz="1100" b="1" dirty="0">
                <a:effectLst/>
                <a:ea typeface="MS Mincho" panose="02020609040205080304" pitchFamily="49" charset="-128"/>
              </a:rPr>
              <a:t>contrat de prestation</a:t>
            </a:r>
            <a:r>
              <a:rPr lang="fr-FR" sz="1100" dirty="0">
                <a:effectLst/>
                <a:ea typeface="MS Mincho" panose="02020609040205080304" pitchFamily="49" charset="-128"/>
              </a:rPr>
              <a:t>.</a:t>
            </a:r>
            <a:endParaRPr lang="en-US" sz="1100" dirty="0"/>
          </a:p>
          <a:p>
            <a:pPr marL="99450" indent="-99450">
              <a:spcBef>
                <a:spcPts val="600"/>
              </a:spcBef>
              <a:buSzPct val="80000"/>
              <a:buFont typeface="Arial" panose="020B0604020202020204" pitchFamily="34" charset="0"/>
              <a:buChar char="•"/>
            </a:pPr>
            <a:r>
              <a:rPr lang="fr-FR" sz="1100" dirty="0">
                <a:effectLst/>
                <a:ea typeface="MS Mincho" panose="02020609040205080304" pitchFamily="49" charset="-128"/>
              </a:rPr>
              <a:t>RH solutions et l’indépendant en portage signent un contrat de travail pour la durée de la mission qui tient compte des éléments de la négociation initiale.</a:t>
            </a:r>
            <a:endParaRPr lang="fr-FR" sz="1100" dirty="0"/>
          </a:p>
        </p:txBody>
      </p:sp>
      <p:sp>
        <p:nvSpPr>
          <p:cNvPr id="2" name="Rectangle 1">
            <a:extLst>
              <a:ext uri="{FF2B5EF4-FFF2-40B4-BE49-F238E27FC236}">
                <a16:creationId xmlns:a16="http://schemas.microsoft.com/office/drawing/2014/main" id="{6C67A0BC-E343-B141-AE1A-4004BED535B8}"/>
              </a:ext>
            </a:extLst>
          </p:cNvPr>
          <p:cNvSpPr/>
          <p:nvPr/>
        </p:nvSpPr>
        <p:spPr>
          <a:xfrm>
            <a:off x="476274" y="3093988"/>
            <a:ext cx="6473166" cy="466218"/>
          </a:xfrm>
          <a:prstGeom prst="rect">
            <a:avLst/>
          </a:prstGeom>
        </p:spPr>
        <p:txBody>
          <a:bodyPr wrap="square">
            <a:spAutoFit/>
          </a:bodyPr>
          <a:lstStyle/>
          <a:p>
            <a:pPr>
              <a:lnSpc>
                <a:spcPts val="1520"/>
              </a:lnSpc>
              <a:spcBef>
                <a:spcPts val="600"/>
              </a:spcBef>
            </a:pPr>
            <a:r>
              <a:rPr lang="fr-FR" sz="1100" b="1" i="1" dirty="0">
                <a:solidFill>
                  <a:srgbClr val="207283"/>
                </a:solidFill>
              </a:rPr>
              <a:t>Le portage salarial se déroule en 4 étapes clés, que le professionnel en portage et l’entreprise franchiront, accompagnés par le conseiller local RH solutions.</a:t>
            </a:r>
          </a:p>
        </p:txBody>
      </p:sp>
      <p:pic>
        <p:nvPicPr>
          <p:cNvPr id="19" name="Image 18">
            <a:extLst>
              <a:ext uri="{FF2B5EF4-FFF2-40B4-BE49-F238E27FC236}">
                <a16:creationId xmlns:a16="http://schemas.microsoft.com/office/drawing/2014/main" id="{40B9CA1F-48C6-DC41-9F6A-AE119BB9E67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560781" y="9662812"/>
            <a:ext cx="4008321" cy="1038741"/>
          </a:xfrm>
          <a:prstGeom prst="rect">
            <a:avLst/>
          </a:prstGeom>
        </p:spPr>
      </p:pic>
      <p:sp>
        <p:nvSpPr>
          <p:cNvPr id="20" name="Rectangle 19">
            <a:extLst>
              <a:ext uri="{FF2B5EF4-FFF2-40B4-BE49-F238E27FC236}">
                <a16:creationId xmlns:a16="http://schemas.microsoft.com/office/drawing/2014/main" id="{DA9A3A06-9C4D-7342-8582-A0DDEC5B5CD4}"/>
              </a:ext>
            </a:extLst>
          </p:cNvPr>
          <p:cNvSpPr/>
          <p:nvPr/>
        </p:nvSpPr>
        <p:spPr>
          <a:xfrm>
            <a:off x="-4857" y="10343052"/>
            <a:ext cx="7559675" cy="261610"/>
          </a:xfrm>
          <a:prstGeom prst="rect">
            <a:avLst/>
          </a:prstGeom>
        </p:spPr>
        <p:txBody>
          <a:bodyPr wrap="square">
            <a:spAutoFit/>
          </a:bodyPr>
          <a:lstStyle/>
          <a:p>
            <a:pPr algn="ctr"/>
            <a:fld id="{EC1F9E78-4991-3A44-AE58-294D2511390A}" type="slidenum">
              <a:rPr lang="en-US" sz="1050" smtClean="0">
                <a:solidFill>
                  <a:srgbClr val="207283"/>
                </a:solidFill>
              </a:rPr>
              <a:t>3</a:t>
            </a:fld>
            <a:endParaRPr lang="fr-FR" dirty="0">
              <a:solidFill>
                <a:srgbClr val="207283"/>
              </a:solidFill>
            </a:endParaRPr>
          </a:p>
        </p:txBody>
      </p:sp>
      <p:pic>
        <p:nvPicPr>
          <p:cNvPr id="4" name="Image 3" descr="Une image contenant texte&#10;&#10;Description générée automatiquement">
            <a:extLst>
              <a:ext uri="{FF2B5EF4-FFF2-40B4-BE49-F238E27FC236}">
                <a16:creationId xmlns:a16="http://schemas.microsoft.com/office/drawing/2014/main" id="{D3329455-5A42-4C6B-957F-974A737A3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773" y="7499586"/>
            <a:ext cx="1455800" cy="1036530"/>
          </a:xfrm>
          <a:prstGeom prst="rect">
            <a:avLst/>
          </a:prstGeom>
        </p:spPr>
      </p:pic>
      <p:sp>
        <p:nvSpPr>
          <p:cNvPr id="16" name="ZoneTexte 15">
            <a:extLst>
              <a:ext uri="{FF2B5EF4-FFF2-40B4-BE49-F238E27FC236}">
                <a16:creationId xmlns:a16="http://schemas.microsoft.com/office/drawing/2014/main" id="{D4AA4AE3-733F-4373-9E04-21C32E2C3A6D}"/>
              </a:ext>
            </a:extLst>
          </p:cNvPr>
          <p:cNvSpPr txBox="1"/>
          <p:nvPr/>
        </p:nvSpPr>
        <p:spPr>
          <a:xfrm>
            <a:off x="363715" y="8838021"/>
            <a:ext cx="1809255" cy="1754326"/>
          </a:xfrm>
          <a:prstGeom prst="rect">
            <a:avLst/>
          </a:prstGeom>
          <a:noFill/>
        </p:spPr>
        <p:txBody>
          <a:bodyPr wrap="square" lIns="91440" tIns="45720" rIns="91440" bIns="45720" anchor="t">
            <a:spAutoFit/>
          </a:bodyPr>
          <a:lstStyle/>
          <a:p>
            <a:pPr algn="just" fontAlgn="base"/>
            <a:r>
              <a:rPr lang="fr-FR" sz="900" dirty="0">
                <a:solidFill>
                  <a:srgbClr val="000000"/>
                </a:solidFill>
                <a:latin typeface="+mn-lt"/>
              </a:rPr>
              <a:t>Depuis 20 ans, chaque conseiller prend le temps de tout vous expliquer. Pas de surprise avec les devis et bulletins de salaire, tout est clair dès le départ. </a:t>
            </a:r>
            <a:br>
              <a:rPr lang="fr-FR" sz="900" dirty="0">
                <a:solidFill>
                  <a:srgbClr val="000000"/>
                </a:solidFill>
                <a:latin typeface="+mn-lt"/>
              </a:rPr>
            </a:br>
            <a:r>
              <a:rPr lang="fr-FR" sz="900" dirty="0">
                <a:solidFill>
                  <a:srgbClr val="000000"/>
                </a:solidFill>
                <a:latin typeface="+mn-lt"/>
              </a:rPr>
              <a:t>Pour preuve : la ligne des frais et cotisations est isolée dans les simulations de salaire, sur l’intranet et sur le bulletin</a:t>
            </a:r>
            <a:r>
              <a:rPr lang="fr-FR" sz="900" dirty="0">
                <a:solidFill>
                  <a:srgbClr val="000000"/>
                </a:solidFill>
              </a:rPr>
              <a:t> ; RH Solutions est une des seules sociétés à être allée aussi loin dans la Transparence.</a:t>
            </a:r>
            <a:endParaRPr lang="fr-FR" sz="900" dirty="0">
              <a:solidFill>
                <a:srgbClr val="000000"/>
              </a:solidFill>
              <a:latin typeface="+mn-lt"/>
            </a:endParaRPr>
          </a:p>
        </p:txBody>
      </p:sp>
      <p:sp>
        <p:nvSpPr>
          <p:cNvPr id="17" name="ZoneTexte 16">
            <a:extLst>
              <a:ext uri="{FF2B5EF4-FFF2-40B4-BE49-F238E27FC236}">
                <a16:creationId xmlns:a16="http://schemas.microsoft.com/office/drawing/2014/main" id="{DF0DE7B3-D9DF-5646-9C2F-DF85E6A2E75F}"/>
              </a:ext>
            </a:extLst>
          </p:cNvPr>
          <p:cNvSpPr txBox="1"/>
          <p:nvPr/>
        </p:nvSpPr>
        <p:spPr>
          <a:xfrm>
            <a:off x="3774980" y="3661452"/>
            <a:ext cx="3571537" cy="3370153"/>
          </a:xfrm>
          <a:prstGeom prst="rect">
            <a:avLst/>
          </a:prstGeom>
          <a:noFill/>
        </p:spPr>
        <p:txBody>
          <a:bodyPr wrap="square" rtlCol="0">
            <a:spAutoFit/>
          </a:bodyPr>
          <a:lstStyle/>
          <a:p>
            <a:pPr>
              <a:spcBef>
                <a:spcPts val="600"/>
              </a:spcBef>
            </a:pPr>
            <a:r>
              <a:rPr lang="en-US" sz="1400" b="1" dirty="0">
                <a:solidFill>
                  <a:srgbClr val="EF9F34"/>
                </a:solidFill>
              </a:rPr>
              <a:t>Étape 3 </a:t>
            </a:r>
            <a:r>
              <a:rPr lang="en-US" sz="1400" i="1" dirty="0">
                <a:solidFill>
                  <a:srgbClr val="EF9F34"/>
                </a:solidFill>
              </a:rPr>
              <a:t>– </a:t>
            </a:r>
            <a:r>
              <a:rPr lang="en-US" sz="1400" i="1" dirty="0" err="1">
                <a:solidFill>
                  <a:srgbClr val="EF9F34"/>
                </a:solidFill>
              </a:rPr>
              <a:t>Réalisation</a:t>
            </a:r>
            <a:r>
              <a:rPr lang="en-US" sz="1400" i="1" dirty="0">
                <a:solidFill>
                  <a:srgbClr val="EF9F34"/>
                </a:solidFill>
              </a:rPr>
              <a:t> de la mission</a:t>
            </a:r>
            <a:endParaRPr lang="en-US" sz="1200" i="1" dirty="0">
              <a:solidFill>
                <a:srgbClr val="EF9F34"/>
              </a:solidFill>
            </a:endParaRPr>
          </a:p>
          <a:p>
            <a:pPr marL="99450" indent="-99450">
              <a:spcBef>
                <a:spcPts val="600"/>
              </a:spcBef>
              <a:buSzPct val="80000"/>
              <a:buFont typeface="Arial" panose="020B0604020202020204" pitchFamily="34" charset="0"/>
              <a:buChar char="•"/>
            </a:pPr>
            <a:r>
              <a:rPr lang="fr-FR" sz="1100" dirty="0"/>
              <a:t>L’indépendant mène à bien sa mission, telle que définie dans le cahier des charges initial et informe mensuellement RH Solutions de son avancement.</a:t>
            </a:r>
          </a:p>
          <a:p>
            <a:pPr marL="99450" indent="-99450">
              <a:spcBef>
                <a:spcPts val="600"/>
              </a:spcBef>
              <a:buSzPct val="80000"/>
              <a:buFont typeface="Arial" panose="020B0604020202020204" pitchFamily="34" charset="0"/>
              <a:buChar char="•"/>
            </a:pPr>
            <a:r>
              <a:rPr lang="fr-FR" sz="1100" dirty="0"/>
              <a:t>RH Solutions gère l’interface administrative avec l’entreprise (contrat, facturation, recouvrement), assure la gestion salariale de l’indépendant (DPAE, bulletins de salaire, cotisations Urssaf, retraite, Pôle Emploi, assurance RC Pro) et lui verse un salaire mensuel lié au montant de sa prestation facturée à l’entreprise.</a:t>
            </a:r>
          </a:p>
          <a:p>
            <a:pPr>
              <a:spcBef>
                <a:spcPts val="600"/>
              </a:spcBef>
              <a:buSzPct val="80000"/>
            </a:pPr>
            <a:r>
              <a:rPr lang="en-US" sz="1400" b="1" dirty="0">
                <a:solidFill>
                  <a:srgbClr val="EF9F34"/>
                </a:solidFill>
              </a:rPr>
              <a:t>Étape 4 </a:t>
            </a:r>
            <a:r>
              <a:rPr lang="en-US" sz="1400" i="1" dirty="0">
                <a:solidFill>
                  <a:srgbClr val="EF9F34"/>
                </a:solidFill>
              </a:rPr>
              <a:t>– Fin de la mission</a:t>
            </a:r>
            <a:endParaRPr lang="en-US" sz="1200" i="1" dirty="0">
              <a:solidFill>
                <a:srgbClr val="EF9F34"/>
              </a:solidFill>
            </a:endParaRPr>
          </a:p>
          <a:p>
            <a:pPr marL="99450" indent="-99450">
              <a:spcBef>
                <a:spcPts val="600"/>
              </a:spcBef>
              <a:buSzPct val="80000"/>
              <a:buFont typeface="Arial" panose="020B0604020202020204" pitchFamily="34" charset="0"/>
              <a:buChar char="•"/>
            </a:pPr>
            <a:r>
              <a:rPr lang="fr-FR" sz="1100" dirty="0"/>
              <a:t>La fin d’une mission correspond souvent au début d’une nouvelle mission (retour à étape 1). Sans nouvelle mission, le contrat de travail de l’indépendant s’arrête, et RH Solutions lui remet son solde de tout compte, le certificat de travail et l’attestation Pôle Emploi qui lui permet d’ouvrir de nouveaux droits au chômage.</a:t>
            </a:r>
          </a:p>
        </p:txBody>
      </p:sp>
      <p:pic>
        <p:nvPicPr>
          <p:cNvPr id="6" name="Image 5">
            <a:extLst>
              <a:ext uri="{FF2B5EF4-FFF2-40B4-BE49-F238E27FC236}">
                <a16:creationId xmlns:a16="http://schemas.microsoft.com/office/drawing/2014/main" id="{F562FE01-FC14-DA20-8DB5-F4A294A57837}"/>
              </a:ext>
            </a:extLst>
          </p:cNvPr>
          <p:cNvPicPr>
            <a:picLocks noChangeAspect="1"/>
          </p:cNvPicPr>
          <p:nvPr/>
        </p:nvPicPr>
        <p:blipFill>
          <a:blip r:embed="rId5"/>
          <a:stretch>
            <a:fillRect/>
          </a:stretch>
        </p:blipFill>
        <p:spPr>
          <a:xfrm>
            <a:off x="2608062" y="7255707"/>
            <a:ext cx="4958830" cy="2162050"/>
          </a:xfrm>
          <a:prstGeom prst="rect">
            <a:avLst/>
          </a:prstGeom>
        </p:spPr>
      </p:pic>
    </p:spTree>
    <p:extLst>
      <p:ext uri="{BB962C8B-B14F-4D97-AF65-F5344CB8AC3E}">
        <p14:creationId xmlns:p14="http://schemas.microsoft.com/office/powerpoint/2010/main" val="408029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9197921-B56C-9543-975D-8ECF72846757}"/>
              </a:ext>
            </a:extLst>
          </p:cNvPr>
          <p:cNvSpPr/>
          <p:nvPr/>
        </p:nvSpPr>
        <p:spPr>
          <a:xfrm flipH="1">
            <a:off x="2670" y="4520332"/>
            <a:ext cx="4678065" cy="618463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94D2B7F8-74FC-BD48-85CD-138AE31B9F7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10807"/>
            <a:ext cx="7559673" cy="2307123"/>
          </a:xfrm>
          <a:prstGeom prst="rect">
            <a:avLst/>
          </a:prstGeom>
        </p:spPr>
      </p:pic>
      <p:sp>
        <p:nvSpPr>
          <p:cNvPr id="11" name="Titre 3">
            <a:extLst>
              <a:ext uri="{FF2B5EF4-FFF2-40B4-BE49-F238E27FC236}">
                <a16:creationId xmlns:a16="http://schemas.microsoft.com/office/drawing/2014/main" id="{249EE642-8849-9842-A171-BEEB2868C6E5}"/>
              </a:ext>
            </a:extLst>
          </p:cNvPr>
          <p:cNvSpPr txBox="1">
            <a:spLocks/>
          </p:cNvSpPr>
          <p:nvPr/>
        </p:nvSpPr>
        <p:spPr>
          <a:xfrm>
            <a:off x="379087" y="2742118"/>
            <a:ext cx="6801504" cy="1038742"/>
          </a:xfrm>
          <a:prstGeom prst="rect">
            <a:avLst/>
          </a:prstGeom>
        </p:spPr>
        <p:txBody>
          <a:bodyPr vert="horz" lIns="100796" tIns="50398" rIns="100796" bIns="50398"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480"/>
              </a:lnSpc>
            </a:pPr>
            <a:r>
              <a:rPr lang="fr-FR" sz="3600" dirty="0">
                <a:solidFill>
                  <a:srgbClr val="207283"/>
                </a:solidFill>
                <a:latin typeface="+mn-lt"/>
              </a:rPr>
              <a:t>3 services exclusifs pour les indépendants</a:t>
            </a:r>
          </a:p>
        </p:txBody>
      </p:sp>
      <p:sp>
        <p:nvSpPr>
          <p:cNvPr id="17" name="ZoneTexte 16">
            <a:extLst>
              <a:ext uri="{FF2B5EF4-FFF2-40B4-BE49-F238E27FC236}">
                <a16:creationId xmlns:a16="http://schemas.microsoft.com/office/drawing/2014/main" id="{D85DF757-B6E6-EF43-85FB-B17AAAE76BB8}"/>
              </a:ext>
            </a:extLst>
          </p:cNvPr>
          <p:cNvSpPr txBox="1"/>
          <p:nvPr/>
        </p:nvSpPr>
        <p:spPr>
          <a:xfrm>
            <a:off x="379084" y="4645086"/>
            <a:ext cx="4021660" cy="5139869"/>
          </a:xfrm>
          <a:prstGeom prst="rect">
            <a:avLst/>
          </a:prstGeom>
          <a:noFill/>
        </p:spPr>
        <p:txBody>
          <a:bodyPr wrap="square" lIns="91440" tIns="45720" rIns="91440" bIns="45720" rtlCol="0" anchor="t">
            <a:spAutoFit/>
          </a:bodyPr>
          <a:lstStyle/>
          <a:p>
            <a:endParaRPr lang="en-US" sz="1200" b="1" i="1" dirty="0">
              <a:solidFill>
                <a:srgbClr val="207283"/>
              </a:solidFill>
            </a:endParaRPr>
          </a:p>
          <a:p>
            <a:r>
              <a:rPr lang="en-US" sz="1400" b="1" dirty="0">
                <a:solidFill>
                  <a:srgbClr val="1BB3B3"/>
                </a:solidFill>
              </a:rPr>
              <a:t>La </a:t>
            </a:r>
            <a:r>
              <a:rPr lang="en-US" sz="1400" b="1" dirty="0" err="1">
                <a:solidFill>
                  <a:srgbClr val="1BB3B3"/>
                </a:solidFill>
              </a:rPr>
              <a:t>plateforme</a:t>
            </a:r>
            <a:r>
              <a:rPr lang="en-US" sz="1400" b="1" dirty="0">
                <a:solidFill>
                  <a:srgbClr val="1BB3B3"/>
                </a:solidFill>
              </a:rPr>
              <a:t> de missions pour les expert(e)s independent(e)s</a:t>
            </a:r>
            <a:endParaRPr lang="en-US" sz="1200" b="1" dirty="0">
              <a:solidFill>
                <a:srgbClr val="1BB3B3"/>
              </a:solidFill>
            </a:endParaRPr>
          </a:p>
          <a:p>
            <a:pPr algn="just"/>
            <a:r>
              <a:rPr lang="fr-FR" sz="1100" dirty="0">
                <a:hlinkClick r:id="rId3">
                  <a:extLst>
                    <a:ext uri="{A12FA001-AC4F-418D-AE19-62706E023703}">
                      <ahyp:hlinkClr xmlns:ahyp="http://schemas.microsoft.com/office/drawing/2018/hyperlinkcolor" val="tx"/>
                    </a:ext>
                  </a:extLst>
                </a:hlinkClick>
              </a:rPr>
              <a:t>Lency.biz</a:t>
            </a:r>
            <a:r>
              <a:rPr lang="fr-FR" sz="1100" dirty="0"/>
              <a:t>, est une plateforme qui associe "le meilleur des 2 mondes" : digital et relation humaine. </a:t>
            </a:r>
          </a:p>
          <a:p>
            <a:pPr algn="just"/>
            <a:endParaRPr lang="fr-FR" sz="1100" dirty="0"/>
          </a:p>
          <a:p>
            <a:pPr algn="just"/>
            <a:r>
              <a:rPr lang="fr-FR" sz="1100" dirty="0" err="1"/>
              <a:t>Lency</a:t>
            </a:r>
            <a:r>
              <a:rPr lang="fr-FR" sz="1100" dirty="0"/>
              <a:t> se fonde sur un moteur technologique de « Matching instantané », développé par une start up leader en France : </a:t>
            </a:r>
            <a:r>
              <a:rPr lang="fr-FR" sz="1100" dirty="0" err="1"/>
              <a:t>Staffteam</a:t>
            </a:r>
            <a:r>
              <a:rPr lang="fr-FR" sz="1100" dirty="0"/>
              <a:t>. En 3 clics, un CV d'indépendant peut être mis en relation avec une offre de mission</a:t>
            </a:r>
            <a:r>
              <a:rPr lang="fr-FR" sz="1200" dirty="0"/>
              <a:t>. Et le déroulement de l'opération est validée par un interlocuteur </a:t>
            </a:r>
            <a:r>
              <a:rPr lang="fr-FR" sz="1200" dirty="0" err="1"/>
              <a:t>Lency</a:t>
            </a:r>
            <a:r>
              <a:rPr lang="fr-FR" sz="1200" dirty="0"/>
              <a:t>.</a:t>
            </a:r>
            <a:endParaRPr lang="fr-FR" dirty="0">
              <a:cs typeface="Calibri"/>
            </a:endParaRPr>
          </a:p>
          <a:p>
            <a:endParaRPr lang="fr-FR" sz="1200" dirty="0"/>
          </a:p>
          <a:p>
            <a:pPr marL="0" indent="0">
              <a:buFont typeface="Arial" panose="020B0604020202020204" pitchFamily="34" charset="0"/>
              <a:buNone/>
            </a:pPr>
            <a:r>
              <a:rPr lang="en-US" sz="1400" b="1" dirty="0">
                <a:solidFill>
                  <a:srgbClr val="1BB3B3"/>
                </a:solidFill>
              </a:rPr>
              <a:t>La Formation </a:t>
            </a:r>
            <a:r>
              <a:rPr lang="en-US" sz="1400" b="1" dirty="0" err="1">
                <a:solidFill>
                  <a:srgbClr val="1BB3B3"/>
                </a:solidFill>
              </a:rPr>
              <a:t>nationale</a:t>
            </a:r>
            <a:r>
              <a:rPr lang="en-US" sz="1400" b="1" dirty="0">
                <a:solidFill>
                  <a:srgbClr val="1BB3B3"/>
                </a:solidFill>
              </a:rPr>
              <a:t> sur “</a:t>
            </a:r>
            <a:r>
              <a:rPr lang="en-US" sz="1400" b="1" dirty="0" err="1">
                <a:solidFill>
                  <a:srgbClr val="1BB3B3"/>
                </a:solidFill>
              </a:rPr>
              <a:t>l’optimisation</a:t>
            </a:r>
            <a:r>
              <a:rPr lang="en-US" sz="1400" b="1" dirty="0">
                <a:solidFill>
                  <a:srgbClr val="1BB3B3"/>
                </a:solidFill>
              </a:rPr>
              <a:t> de la démarche </a:t>
            </a:r>
            <a:r>
              <a:rPr lang="en-US" sz="1400" b="1" dirty="0" err="1">
                <a:solidFill>
                  <a:srgbClr val="1BB3B3"/>
                </a:solidFill>
              </a:rPr>
              <a:t>commerciale</a:t>
            </a:r>
            <a:r>
              <a:rPr lang="en-US" sz="1400" b="1" dirty="0">
                <a:solidFill>
                  <a:srgbClr val="1BB3B3"/>
                </a:solidFill>
              </a:rPr>
              <a:t>”</a:t>
            </a:r>
            <a:endParaRPr lang="en-US" sz="1200" b="1" dirty="0">
              <a:solidFill>
                <a:srgbClr val="1BB3B3"/>
              </a:solidFill>
            </a:endParaRPr>
          </a:p>
          <a:p>
            <a:pPr algn="just">
              <a:buFont typeface="Arial" panose="020B0604020202020204" pitchFamily="34" charset="0"/>
            </a:pPr>
            <a:r>
              <a:rPr lang="fr-FR" sz="1100" dirty="0"/>
              <a:t>Bertrand </a:t>
            </a:r>
            <a:r>
              <a:rPr lang="fr-FR" sz="1100" dirty="0" err="1"/>
              <a:t>Bugncourt</a:t>
            </a:r>
            <a:r>
              <a:rPr lang="fr-FR" sz="1100" dirty="0"/>
              <a:t>, spécialiste de l'accompagnement d'équipes commerciales, a déjà formé plus de 120 freelances à ses méthodes. </a:t>
            </a:r>
          </a:p>
          <a:p>
            <a:pPr algn="just">
              <a:buFont typeface="Arial" panose="020B0604020202020204" pitchFamily="34" charset="0"/>
            </a:pPr>
            <a:r>
              <a:rPr lang="fr-FR" sz="1100" dirty="0"/>
              <a:t>Chaque année, 4 formations de 3 Sessions de Formation sont organisées,  pour “Formaliser et mettre en œuvre une démarche de développement commercial personnalisée et créatrice de valeur”.</a:t>
            </a:r>
          </a:p>
          <a:p>
            <a:pPr marL="0" indent="0" algn="just">
              <a:buFont typeface="Arial" panose="020B0604020202020204" pitchFamily="34" charset="0"/>
              <a:buNone/>
            </a:pPr>
            <a:endParaRPr lang="fr-FR" sz="1200" dirty="0">
              <a:solidFill>
                <a:srgbClr val="000000"/>
              </a:solidFill>
              <a:latin typeface="+mn-lt"/>
            </a:endParaRPr>
          </a:p>
          <a:p>
            <a:pPr algn="just" fontAlgn="base"/>
            <a:r>
              <a:rPr lang="en-US" sz="1400" b="1" dirty="0">
                <a:solidFill>
                  <a:srgbClr val="1BB3B3"/>
                </a:solidFill>
              </a:rPr>
              <a:t>Le Club Management</a:t>
            </a:r>
            <a:endParaRPr lang="en-US" sz="1200" b="1" dirty="0">
              <a:solidFill>
                <a:srgbClr val="1BB3B3"/>
              </a:solidFill>
            </a:endParaRPr>
          </a:p>
          <a:p>
            <a:pPr algn="just" fontAlgn="base"/>
            <a:r>
              <a:rPr lang="fr-FR" sz="1100" dirty="0"/>
              <a:t>C’est le Club des Managers de Transition qui innovent, dans le respect des valeurs humaines, pour partager les bonnes pratiques et se former. Évènements en présentiel et distanciel. L'animation comprend des rencontres en présentiel (Lyon, Toulouse, Biarritz...) mais aussi en distanciel.</a:t>
            </a:r>
          </a:p>
        </p:txBody>
      </p:sp>
      <p:pic>
        <p:nvPicPr>
          <p:cNvPr id="20" name="Image 19">
            <a:extLst>
              <a:ext uri="{FF2B5EF4-FFF2-40B4-BE49-F238E27FC236}">
                <a16:creationId xmlns:a16="http://schemas.microsoft.com/office/drawing/2014/main" id="{2A547EF5-F5AC-4743-800D-E1ECB54BE66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560781" y="9662812"/>
            <a:ext cx="4008321" cy="1038741"/>
          </a:xfrm>
          <a:prstGeom prst="rect">
            <a:avLst/>
          </a:prstGeom>
        </p:spPr>
      </p:pic>
      <p:sp>
        <p:nvSpPr>
          <p:cNvPr id="21" name="Rectangle 20">
            <a:extLst>
              <a:ext uri="{FF2B5EF4-FFF2-40B4-BE49-F238E27FC236}">
                <a16:creationId xmlns:a16="http://schemas.microsoft.com/office/drawing/2014/main" id="{59F3766F-645B-744C-8FBC-635F67C6610A}"/>
              </a:ext>
            </a:extLst>
          </p:cNvPr>
          <p:cNvSpPr/>
          <p:nvPr/>
        </p:nvSpPr>
        <p:spPr>
          <a:xfrm>
            <a:off x="-4857" y="10343052"/>
            <a:ext cx="7559675" cy="261610"/>
          </a:xfrm>
          <a:prstGeom prst="rect">
            <a:avLst/>
          </a:prstGeom>
        </p:spPr>
        <p:txBody>
          <a:bodyPr wrap="square">
            <a:spAutoFit/>
          </a:bodyPr>
          <a:lstStyle/>
          <a:p>
            <a:pPr algn="ctr"/>
            <a:fld id="{EC1F9E78-4991-3A44-AE58-294D2511390A}" type="slidenum">
              <a:rPr lang="en-US" sz="1050" smtClean="0">
                <a:solidFill>
                  <a:srgbClr val="207283"/>
                </a:solidFill>
              </a:rPr>
              <a:t>4</a:t>
            </a:fld>
            <a:endParaRPr lang="fr-FR" dirty="0">
              <a:solidFill>
                <a:srgbClr val="207283"/>
              </a:solidFill>
            </a:endParaRPr>
          </a:p>
        </p:txBody>
      </p:sp>
      <p:pic>
        <p:nvPicPr>
          <p:cNvPr id="10" name="Image 9">
            <a:extLst>
              <a:ext uri="{FF2B5EF4-FFF2-40B4-BE49-F238E27FC236}">
                <a16:creationId xmlns:a16="http://schemas.microsoft.com/office/drawing/2014/main" id="{8AA9358D-E79A-4B3B-8F1D-F6DA9F4AC375}"/>
              </a:ext>
            </a:extLst>
          </p:cNvPr>
          <p:cNvPicPr>
            <a:picLocks noChangeAspect="1"/>
          </p:cNvPicPr>
          <p:nvPr/>
        </p:nvPicPr>
        <p:blipFill>
          <a:blip r:embed="rId5"/>
          <a:stretch>
            <a:fillRect/>
          </a:stretch>
        </p:blipFill>
        <p:spPr>
          <a:xfrm>
            <a:off x="4762547" y="4705159"/>
            <a:ext cx="1130385" cy="396357"/>
          </a:xfrm>
          <a:prstGeom prst="rect">
            <a:avLst/>
          </a:prstGeom>
        </p:spPr>
      </p:pic>
      <p:pic>
        <p:nvPicPr>
          <p:cNvPr id="12" name="Image 11">
            <a:extLst>
              <a:ext uri="{FF2B5EF4-FFF2-40B4-BE49-F238E27FC236}">
                <a16:creationId xmlns:a16="http://schemas.microsoft.com/office/drawing/2014/main" id="{A7BE0155-1261-4C41-A761-AC1976C933E4}"/>
              </a:ext>
            </a:extLst>
          </p:cNvPr>
          <p:cNvPicPr>
            <a:picLocks noChangeAspect="1"/>
          </p:cNvPicPr>
          <p:nvPr/>
        </p:nvPicPr>
        <p:blipFill>
          <a:blip r:embed="rId6"/>
          <a:stretch>
            <a:fillRect/>
          </a:stretch>
        </p:blipFill>
        <p:spPr>
          <a:xfrm>
            <a:off x="5613787" y="7150718"/>
            <a:ext cx="1033331" cy="1038741"/>
          </a:xfrm>
          <a:prstGeom prst="rect">
            <a:avLst/>
          </a:prstGeom>
        </p:spPr>
      </p:pic>
      <p:pic>
        <p:nvPicPr>
          <p:cNvPr id="13" name="Image 12">
            <a:extLst>
              <a:ext uri="{FF2B5EF4-FFF2-40B4-BE49-F238E27FC236}">
                <a16:creationId xmlns:a16="http://schemas.microsoft.com/office/drawing/2014/main" id="{692061DA-7244-452E-B5CE-0444DF63C6DB}"/>
              </a:ext>
            </a:extLst>
          </p:cNvPr>
          <p:cNvPicPr>
            <a:picLocks noChangeAspect="1"/>
          </p:cNvPicPr>
          <p:nvPr/>
        </p:nvPicPr>
        <p:blipFill>
          <a:blip r:embed="rId7"/>
          <a:stretch>
            <a:fillRect/>
          </a:stretch>
        </p:blipFill>
        <p:spPr>
          <a:xfrm>
            <a:off x="5052752" y="8911830"/>
            <a:ext cx="1998431" cy="656750"/>
          </a:xfrm>
          <a:prstGeom prst="rect">
            <a:avLst/>
          </a:prstGeom>
        </p:spPr>
      </p:pic>
      <p:sp>
        <p:nvSpPr>
          <p:cNvPr id="14" name="ZoneTexte 13">
            <a:extLst>
              <a:ext uri="{FF2B5EF4-FFF2-40B4-BE49-F238E27FC236}">
                <a16:creationId xmlns:a16="http://schemas.microsoft.com/office/drawing/2014/main" id="{51796893-DD99-42F3-9583-B2CA4DF9C4FC}"/>
              </a:ext>
            </a:extLst>
          </p:cNvPr>
          <p:cNvSpPr txBox="1"/>
          <p:nvPr/>
        </p:nvSpPr>
        <p:spPr>
          <a:xfrm>
            <a:off x="379084" y="3873911"/>
            <a:ext cx="6801504" cy="461665"/>
          </a:xfrm>
          <a:prstGeom prst="rect">
            <a:avLst/>
          </a:prstGeom>
          <a:noFill/>
        </p:spPr>
        <p:txBody>
          <a:bodyPr wrap="square">
            <a:spAutoFit/>
          </a:bodyPr>
          <a:lstStyle/>
          <a:p>
            <a:r>
              <a:rPr lang="fr-FR" sz="1200" b="1" dirty="0">
                <a:solidFill>
                  <a:srgbClr val="207283"/>
                </a:solidFill>
              </a:rPr>
              <a:t>Les salariés portés deviennent client RH Soutions et le restent grâce à un ensemble de services exclusifs qui leur sont proposés au sein du réseau. Trois exemples de services :</a:t>
            </a:r>
          </a:p>
        </p:txBody>
      </p:sp>
      <p:pic>
        <p:nvPicPr>
          <p:cNvPr id="2" name="Image 2" descr="Une image contenant texte, équipement électronique, ordinateur, capture d’écran&#10;&#10;Description générée automatiquement">
            <a:extLst>
              <a:ext uri="{FF2B5EF4-FFF2-40B4-BE49-F238E27FC236}">
                <a16:creationId xmlns:a16="http://schemas.microsoft.com/office/drawing/2014/main" id="{E0484435-C974-8EFE-C848-9133CA63F51C}"/>
              </a:ext>
            </a:extLst>
          </p:cNvPr>
          <p:cNvPicPr>
            <a:picLocks noChangeAspect="1"/>
          </p:cNvPicPr>
          <p:nvPr/>
        </p:nvPicPr>
        <p:blipFill>
          <a:blip r:embed="rId8"/>
          <a:stretch>
            <a:fillRect/>
          </a:stretch>
        </p:blipFill>
        <p:spPr>
          <a:xfrm>
            <a:off x="4821081" y="5188950"/>
            <a:ext cx="2743380" cy="1239140"/>
          </a:xfrm>
          <a:prstGeom prst="rect">
            <a:avLst/>
          </a:prstGeom>
        </p:spPr>
      </p:pic>
    </p:spTree>
    <p:extLst>
      <p:ext uri="{BB962C8B-B14F-4D97-AF65-F5344CB8AC3E}">
        <p14:creationId xmlns:p14="http://schemas.microsoft.com/office/powerpoint/2010/main" val="242156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3">
            <a:extLst>
              <a:ext uri="{FF2B5EF4-FFF2-40B4-BE49-F238E27FC236}">
                <a16:creationId xmlns:a16="http://schemas.microsoft.com/office/drawing/2014/main" id="{C022A3B5-9862-104F-B580-1046FF313309}"/>
              </a:ext>
            </a:extLst>
          </p:cNvPr>
          <p:cNvSpPr txBox="1">
            <a:spLocks/>
          </p:cNvSpPr>
          <p:nvPr/>
        </p:nvSpPr>
        <p:spPr>
          <a:xfrm>
            <a:off x="379087" y="2623779"/>
            <a:ext cx="4697738" cy="1064221"/>
          </a:xfrm>
          <a:prstGeom prst="rect">
            <a:avLst/>
          </a:prstGeom>
        </p:spPr>
        <p:txBody>
          <a:bodyPr vert="horz" lIns="100796" tIns="50398" rIns="100796" bIns="50398"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480"/>
              </a:lnSpc>
            </a:pPr>
            <a:r>
              <a:rPr lang="fr-FR" sz="3600" dirty="0">
                <a:solidFill>
                  <a:srgbClr val="207283"/>
                </a:solidFill>
                <a:latin typeface="+mn-lt"/>
              </a:rPr>
              <a:t>Une gestion simplifiée de son activité</a:t>
            </a:r>
            <a:endParaRPr lang="fr-FR" sz="3600" dirty="0">
              <a:solidFill>
                <a:srgbClr val="207283"/>
              </a:solidFill>
              <a:latin typeface="+mn-lt"/>
              <a:cs typeface="Calibri" panose="020F0502020204030204"/>
            </a:endParaRPr>
          </a:p>
        </p:txBody>
      </p:sp>
      <p:sp>
        <p:nvSpPr>
          <p:cNvPr id="12" name="ZoneTexte 11">
            <a:extLst>
              <a:ext uri="{FF2B5EF4-FFF2-40B4-BE49-F238E27FC236}">
                <a16:creationId xmlns:a16="http://schemas.microsoft.com/office/drawing/2014/main" id="{43B1C977-14FC-4F49-882E-A2D06A122B47}"/>
              </a:ext>
            </a:extLst>
          </p:cNvPr>
          <p:cNvSpPr txBox="1"/>
          <p:nvPr/>
        </p:nvSpPr>
        <p:spPr>
          <a:xfrm>
            <a:off x="454230" y="3788299"/>
            <a:ext cx="2867547" cy="5509200"/>
          </a:xfrm>
          <a:prstGeom prst="rect">
            <a:avLst/>
          </a:prstGeom>
          <a:noFill/>
        </p:spPr>
        <p:txBody>
          <a:bodyPr wrap="square" lIns="91440" tIns="45720" rIns="91440" bIns="45720" rtlCol="0" anchor="t">
            <a:spAutoFit/>
          </a:bodyPr>
          <a:lstStyle/>
          <a:p>
            <a:r>
              <a:rPr lang="en-US" sz="1400" b="1" dirty="0">
                <a:solidFill>
                  <a:srgbClr val="EF9F34"/>
                </a:solidFill>
              </a:rPr>
              <a:t>Intranet RH Solutions : </a:t>
            </a:r>
          </a:p>
          <a:p>
            <a:r>
              <a:rPr lang="en-US" sz="1400" b="1" dirty="0" err="1">
                <a:solidFill>
                  <a:srgbClr val="EF9F34"/>
                </a:solidFill>
              </a:rPr>
              <a:t>votre</a:t>
            </a:r>
            <a:r>
              <a:rPr lang="en-US" sz="1400" b="1" dirty="0">
                <a:solidFill>
                  <a:srgbClr val="EF9F34"/>
                </a:solidFill>
              </a:rPr>
              <a:t> bureau </a:t>
            </a:r>
            <a:r>
              <a:rPr lang="en-US" sz="1400" b="1" dirty="0" err="1">
                <a:solidFill>
                  <a:srgbClr val="EF9F34"/>
                </a:solidFill>
              </a:rPr>
              <a:t>virtuel</a:t>
            </a:r>
            <a:br>
              <a:rPr lang="en-US" dirty="0"/>
            </a:br>
            <a:r>
              <a:rPr lang="fr" sz="1200" dirty="0"/>
              <a:t>Un authentique centre de commandement et de contrôle de votre activité freelance !</a:t>
            </a:r>
            <a:endParaRPr lang="fr" sz="1200" dirty="0">
              <a:cs typeface="Calibri"/>
            </a:endParaRPr>
          </a:p>
          <a:p>
            <a:endParaRPr lang="fr" sz="1200" dirty="0"/>
          </a:p>
          <a:p>
            <a:r>
              <a:rPr lang="fr" sz="1200" dirty="0"/>
              <a:t>Le bureau virtuel est un outil spécialement conçu et dédié aux consultants.​
Il est accessible en ligne 24h/24 et 7j/7 et vous avez accès à un site intranet sécurisé et complet qui vous permet de piloter votre centre de profit en quelques clics :​
</a:t>
            </a:r>
            <a:endParaRPr lang="fr" sz="1200" dirty="0">
              <a:cs typeface="Calibri"/>
            </a:endParaRPr>
          </a:p>
          <a:p>
            <a:pPr marL="171450" indent="-171450">
              <a:buFont typeface="Arial"/>
              <a:buChar char="•"/>
            </a:pPr>
            <a:r>
              <a:rPr lang="fr" sz="1200" dirty="0"/>
              <a:t>Suivi client</a:t>
            </a:r>
            <a:endParaRPr lang="fr-FR" sz="1200" dirty="0"/>
          </a:p>
          <a:p>
            <a:pPr marL="171450" indent="-171450">
              <a:buFont typeface="Arial"/>
              <a:buChar char="•"/>
            </a:pPr>
            <a:r>
              <a:rPr lang="fr" sz="1200" dirty="0"/>
              <a:t>Préparation des devis</a:t>
            </a:r>
            <a:endParaRPr lang="fr-FR" sz="1200" dirty="0"/>
          </a:p>
          <a:p>
            <a:pPr marL="171450" indent="-171450">
              <a:buFont typeface="Arial"/>
              <a:buChar char="•"/>
            </a:pPr>
            <a:r>
              <a:rPr lang="fr" sz="1200" dirty="0"/>
              <a:t>Rédaction et suivi des contrats commerciaux​</a:t>
            </a:r>
            <a:endParaRPr lang="fr-FR" sz="1200" dirty="0"/>
          </a:p>
          <a:p>
            <a:pPr marL="171450" indent="-171450">
              <a:buFont typeface="Arial"/>
              <a:buChar char="•"/>
            </a:pPr>
            <a:r>
              <a:rPr lang="fr" sz="1200" dirty="0"/>
              <a:t>Préparation et suivi des factures</a:t>
            </a:r>
            <a:endParaRPr lang="fr-FR" sz="1200" dirty="0"/>
          </a:p>
          <a:p>
            <a:pPr marL="171450" indent="-171450">
              <a:buFont typeface="Arial"/>
              <a:buChar char="•"/>
            </a:pPr>
            <a:r>
              <a:rPr lang="fr" sz="1200" dirty="0"/>
              <a:t>Suivi des paiements</a:t>
            </a:r>
            <a:endParaRPr lang="fr-FR" sz="1200" dirty="0"/>
          </a:p>
          <a:p>
            <a:pPr marL="171450" indent="-171450">
              <a:buFont typeface="Arial"/>
              <a:buChar char="•"/>
            </a:pPr>
            <a:r>
              <a:rPr lang="fr" sz="1200" dirty="0"/>
              <a:t>Compte financier</a:t>
            </a:r>
            <a:endParaRPr lang="fr-FR" sz="1200" dirty="0"/>
          </a:p>
          <a:p>
            <a:pPr marL="171450" indent="-171450">
              <a:buFont typeface="Arial"/>
              <a:buChar char="•"/>
            </a:pPr>
            <a:r>
              <a:rPr lang="fr" sz="1200" dirty="0"/>
              <a:t>Gestion des notes de frais.</a:t>
            </a:r>
            <a:endParaRPr lang="fr-FR" sz="1200" dirty="0"/>
          </a:p>
          <a:p>
            <a:pPr marL="171450" indent="-171450">
              <a:buFont typeface="Arial"/>
              <a:buChar char="•"/>
            </a:pPr>
            <a:endParaRPr lang="fr" sz="1200" dirty="0">
              <a:cs typeface="Calibri"/>
            </a:endParaRPr>
          </a:p>
          <a:p>
            <a:r>
              <a:rPr lang="fr" sz="1200" dirty="0"/>
              <a:t>Au-delà des services de gestion, le nouveau Tableau de bord propose :</a:t>
            </a:r>
            <a:endParaRPr lang="fr-FR" sz="1200" dirty="0">
              <a:cs typeface="Calibri" panose="020F0502020204030204"/>
            </a:endParaRPr>
          </a:p>
          <a:p>
            <a:endParaRPr lang="fr" sz="1200" dirty="0">
              <a:cs typeface="Calibri"/>
            </a:endParaRPr>
          </a:p>
          <a:p>
            <a:pPr marL="171450" indent="-171450">
              <a:buFont typeface="Arial"/>
              <a:buChar char="•"/>
            </a:pPr>
            <a:r>
              <a:rPr lang="fr" sz="1200" dirty="0"/>
              <a:t>Les actualités de l'agence</a:t>
            </a:r>
            <a:endParaRPr lang="fr-FR" sz="1200" dirty="0"/>
          </a:p>
          <a:p>
            <a:pPr marL="171450" indent="-171450">
              <a:buFont typeface="Arial"/>
              <a:buChar char="•"/>
            </a:pPr>
            <a:r>
              <a:rPr lang="fr" sz="1200" dirty="0"/>
              <a:t>Le contact direct avec ses interlocuteurs</a:t>
            </a:r>
            <a:endParaRPr lang="fr-FR" sz="1200" dirty="0"/>
          </a:p>
          <a:p>
            <a:pPr marL="171450" indent="-171450">
              <a:buFont typeface="Arial"/>
              <a:buChar char="•"/>
            </a:pPr>
            <a:r>
              <a:rPr lang="fr" sz="1200" dirty="0"/>
              <a:t>L'accès aux formations en ligne et aux webinaires.​</a:t>
            </a:r>
            <a:endParaRPr lang="fr-FR" sz="1200" dirty="0">
              <a:cs typeface="Calibri"/>
            </a:endParaRPr>
          </a:p>
        </p:txBody>
      </p:sp>
      <p:sp>
        <p:nvSpPr>
          <p:cNvPr id="13" name="ZoneTexte 12">
            <a:extLst>
              <a:ext uri="{FF2B5EF4-FFF2-40B4-BE49-F238E27FC236}">
                <a16:creationId xmlns:a16="http://schemas.microsoft.com/office/drawing/2014/main" id="{4BDEEB2E-2388-9B42-B149-0E84D576C538}"/>
              </a:ext>
            </a:extLst>
          </p:cNvPr>
          <p:cNvSpPr txBox="1"/>
          <p:nvPr/>
        </p:nvSpPr>
        <p:spPr>
          <a:xfrm>
            <a:off x="3668359" y="3788299"/>
            <a:ext cx="3407728" cy="1046440"/>
          </a:xfrm>
          <a:prstGeom prst="rect">
            <a:avLst/>
          </a:prstGeom>
          <a:noFill/>
        </p:spPr>
        <p:txBody>
          <a:bodyPr wrap="square" lIns="91440" tIns="45720" rIns="91440" bIns="45720" rtlCol="0" anchor="t">
            <a:spAutoFit/>
          </a:bodyPr>
          <a:lstStyle/>
          <a:p>
            <a:r>
              <a:rPr lang="en-US" sz="1400" b="1" dirty="0">
                <a:solidFill>
                  <a:srgbClr val="EF9F34"/>
                </a:solidFill>
              </a:rPr>
              <a:t>La force de </a:t>
            </a:r>
            <a:r>
              <a:rPr lang="en-US" sz="1400" b="1" dirty="0" err="1">
                <a:solidFill>
                  <a:srgbClr val="EF9F34"/>
                </a:solidFill>
              </a:rPr>
              <a:t>votre</a:t>
            </a:r>
            <a:r>
              <a:rPr lang="en-US" sz="1400" b="1" dirty="0">
                <a:solidFill>
                  <a:srgbClr val="EF9F34"/>
                </a:solidFill>
              </a:rPr>
              <a:t> </a:t>
            </a:r>
            <a:r>
              <a:rPr lang="en-US" sz="1400" b="1" dirty="0" err="1">
                <a:solidFill>
                  <a:srgbClr val="EF9F34"/>
                </a:solidFill>
              </a:rPr>
              <a:t>remunération</a:t>
            </a:r>
            <a:r>
              <a:rPr lang="en-US" sz="1400" b="1" dirty="0">
                <a:solidFill>
                  <a:srgbClr val="EF9F34"/>
                </a:solidFill>
              </a:rPr>
              <a:t>, </a:t>
            </a:r>
            <a:r>
              <a:rPr lang="en-US" sz="1400" b="1" dirty="0" err="1">
                <a:solidFill>
                  <a:srgbClr val="EF9F34"/>
                </a:solidFill>
              </a:rPr>
              <a:t>c’est</a:t>
            </a:r>
            <a:r>
              <a:rPr lang="en-US" sz="1400" b="1" dirty="0">
                <a:solidFill>
                  <a:srgbClr val="EF9F34"/>
                </a:solidFill>
              </a:rPr>
              <a:t> Vous !</a:t>
            </a:r>
            <a:br>
              <a:rPr lang="en-US" sz="1200" dirty="0"/>
            </a:br>
            <a:r>
              <a:rPr lang="fr" sz="1200" dirty="0"/>
              <a:t>RH Solutions a mis en place une politique commerciale innovante. Cela signifie pour vous une réduction des frais de gestion dès la première facture en fonction de son montant.</a:t>
            </a:r>
          </a:p>
        </p:txBody>
      </p:sp>
      <p:pic>
        <p:nvPicPr>
          <p:cNvPr id="21" name="Image 20">
            <a:extLst>
              <a:ext uri="{FF2B5EF4-FFF2-40B4-BE49-F238E27FC236}">
                <a16:creationId xmlns:a16="http://schemas.microsoft.com/office/drawing/2014/main" id="{4224EB30-54FE-D344-B5FC-384C9996AB0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560781" y="9662812"/>
            <a:ext cx="4008321" cy="1038741"/>
          </a:xfrm>
          <a:prstGeom prst="rect">
            <a:avLst/>
          </a:prstGeom>
        </p:spPr>
      </p:pic>
      <p:sp>
        <p:nvSpPr>
          <p:cNvPr id="22" name="Rectangle 21">
            <a:extLst>
              <a:ext uri="{FF2B5EF4-FFF2-40B4-BE49-F238E27FC236}">
                <a16:creationId xmlns:a16="http://schemas.microsoft.com/office/drawing/2014/main" id="{970296F7-885C-5A40-959B-E85B94BE3C71}"/>
              </a:ext>
            </a:extLst>
          </p:cNvPr>
          <p:cNvSpPr/>
          <p:nvPr/>
        </p:nvSpPr>
        <p:spPr>
          <a:xfrm>
            <a:off x="-4857" y="10343052"/>
            <a:ext cx="7559675" cy="261610"/>
          </a:xfrm>
          <a:prstGeom prst="rect">
            <a:avLst/>
          </a:prstGeom>
        </p:spPr>
        <p:txBody>
          <a:bodyPr wrap="square">
            <a:spAutoFit/>
          </a:bodyPr>
          <a:lstStyle/>
          <a:p>
            <a:pPr algn="ctr"/>
            <a:fld id="{EC1F9E78-4991-3A44-AE58-294D2511390A}" type="slidenum">
              <a:rPr lang="en-US" sz="1050" smtClean="0">
                <a:solidFill>
                  <a:srgbClr val="207283"/>
                </a:solidFill>
              </a:rPr>
              <a:t>5</a:t>
            </a:fld>
            <a:endParaRPr lang="fr-FR" dirty="0">
              <a:solidFill>
                <a:srgbClr val="207283"/>
              </a:solidFill>
            </a:endParaRPr>
          </a:p>
        </p:txBody>
      </p:sp>
      <p:sp>
        <p:nvSpPr>
          <p:cNvPr id="23" name="ZoneTexte 22">
            <a:extLst>
              <a:ext uri="{FF2B5EF4-FFF2-40B4-BE49-F238E27FC236}">
                <a16:creationId xmlns:a16="http://schemas.microsoft.com/office/drawing/2014/main" id="{FA234875-C2BE-B447-A1F6-6B9B80B34748}"/>
              </a:ext>
            </a:extLst>
          </p:cNvPr>
          <p:cNvSpPr txBox="1"/>
          <p:nvPr/>
        </p:nvSpPr>
        <p:spPr>
          <a:xfrm>
            <a:off x="3765176" y="7162798"/>
            <a:ext cx="3199157" cy="784830"/>
          </a:xfrm>
          <a:prstGeom prst="rect">
            <a:avLst/>
          </a:prstGeom>
          <a:noFill/>
        </p:spPr>
        <p:txBody>
          <a:bodyPr wrap="square" lIns="91440" tIns="45720" rIns="91440" bIns="45720" rtlCol="0" anchor="t">
            <a:spAutoFit/>
          </a:bodyPr>
          <a:lstStyle/>
          <a:p>
            <a:r>
              <a:rPr lang="en-US" sz="900" i="1" dirty="0">
                <a:latin typeface="Calibri"/>
                <a:cs typeface="Calibri"/>
              </a:rPr>
              <a:t> </a:t>
            </a:r>
            <a:r>
              <a:rPr lang="fr" sz="900" i="1" dirty="0">
                <a:latin typeface="Calibri"/>
                <a:cs typeface="Calibri"/>
              </a:rPr>
              <a:t>Vous recevez en temps réel les informations relatives à votre centre de profit (la signature du contrat, le paiement d'une facture, etc.) et avez accès à un relevé complet de votre compte financier avec RH Solutions (incluant les frais de gestion).​</a:t>
            </a:r>
            <a:endParaRPr lang="en-US" sz="900" i="1" dirty="0">
              <a:latin typeface="Calibri"/>
              <a:cs typeface="Calibri"/>
            </a:endParaRPr>
          </a:p>
          <a:p>
            <a:endParaRPr lang="fr-FR" sz="900" i="1" dirty="0">
              <a:latin typeface="Calibri"/>
              <a:cs typeface="Calibri"/>
            </a:endParaRPr>
          </a:p>
        </p:txBody>
      </p:sp>
      <p:pic>
        <p:nvPicPr>
          <p:cNvPr id="31" name="Image 30">
            <a:extLst>
              <a:ext uri="{FF2B5EF4-FFF2-40B4-BE49-F238E27FC236}">
                <a16:creationId xmlns:a16="http://schemas.microsoft.com/office/drawing/2014/main" id="{01AA462C-11D5-B649-A307-7A23409EDEB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57" y="0"/>
            <a:ext cx="7559672" cy="2305700"/>
          </a:xfrm>
          <a:prstGeom prst="rect">
            <a:avLst/>
          </a:prstGeom>
        </p:spPr>
      </p:pic>
      <p:pic>
        <p:nvPicPr>
          <p:cNvPr id="6" name="Image 5" descr="Une image contenant texte, équipement électronique, capture d’écran, ordinateur&#10;&#10;Description générée automatiquement">
            <a:extLst>
              <a:ext uri="{FF2B5EF4-FFF2-40B4-BE49-F238E27FC236}">
                <a16:creationId xmlns:a16="http://schemas.microsoft.com/office/drawing/2014/main" id="{980500C5-F275-4F8F-806D-82A8E76A3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832" y="4938266"/>
            <a:ext cx="3396919" cy="1949831"/>
          </a:xfrm>
          <a:prstGeom prst="rect">
            <a:avLst/>
          </a:prstGeom>
          <a:ln>
            <a:noFill/>
          </a:ln>
          <a:effectLst>
            <a:outerShdw blurRad="292100" dist="139700" dir="2700000" algn="tl" rotWithShape="0">
              <a:srgbClr val="333333">
                <a:alpha val="65000"/>
              </a:srgbClr>
            </a:outerShdw>
          </a:effectLst>
        </p:spPr>
      </p:pic>
      <p:pic>
        <p:nvPicPr>
          <p:cNvPr id="7" name="Image 7">
            <a:extLst>
              <a:ext uri="{FF2B5EF4-FFF2-40B4-BE49-F238E27FC236}">
                <a16:creationId xmlns:a16="http://schemas.microsoft.com/office/drawing/2014/main" id="{637D5E57-3437-030D-E38C-FD910B756E8F}"/>
              </a:ext>
            </a:extLst>
          </p:cNvPr>
          <p:cNvPicPr>
            <a:picLocks noChangeAspect="1"/>
          </p:cNvPicPr>
          <p:nvPr/>
        </p:nvPicPr>
        <p:blipFill>
          <a:blip r:embed="rId5"/>
          <a:stretch>
            <a:fillRect/>
          </a:stretch>
        </p:blipFill>
        <p:spPr>
          <a:xfrm>
            <a:off x="3732251" y="8539518"/>
            <a:ext cx="3878467" cy="1489897"/>
          </a:xfrm>
          <a:prstGeom prst="rect">
            <a:avLst/>
          </a:prstGeom>
        </p:spPr>
      </p:pic>
      <p:pic>
        <p:nvPicPr>
          <p:cNvPr id="8" name="Image 10">
            <a:extLst>
              <a:ext uri="{FF2B5EF4-FFF2-40B4-BE49-F238E27FC236}">
                <a16:creationId xmlns:a16="http://schemas.microsoft.com/office/drawing/2014/main" id="{E03A5B00-D878-2C70-CD31-547F5ADC6DC2}"/>
              </a:ext>
            </a:extLst>
          </p:cNvPr>
          <p:cNvPicPr>
            <a:picLocks noChangeAspect="1"/>
          </p:cNvPicPr>
          <p:nvPr/>
        </p:nvPicPr>
        <p:blipFill>
          <a:blip r:embed="rId6"/>
          <a:stretch>
            <a:fillRect/>
          </a:stretch>
        </p:blipFill>
        <p:spPr>
          <a:xfrm>
            <a:off x="4900476" y="7755792"/>
            <a:ext cx="1392628" cy="1720671"/>
          </a:xfrm>
          <a:prstGeom prst="rect">
            <a:avLst/>
          </a:prstGeom>
        </p:spPr>
      </p:pic>
    </p:spTree>
    <p:extLst>
      <p:ext uri="{BB962C8B-B14F-4D97-AF65-F5344CB8AC3E}">
        <p14:creationId xmlns:p14="http://schemas.microsoft.com/office/powerpoint/2010/main" val="2736304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FA2F965-31EA-2D43-9080-4CB0A6143ECF}"/>
              </a:ext>
            </a:extLst>
          </p:cNvPr>
          <p:cNvSpPr/>
          <p:nvPr/>
        </p:nvSpPr>
        <p:spPr>
          <a:xfrm>
            <a:off x="3396920" y="8397838"/>
            <a:ext cx="4162755" cy="230712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a:extLst>
              <a:ext uri="{FF2B5EF4-FFF2-40B4-BE49-F238E27FC236}">
                <a16:creationId xmlns:a16="http://schemas.microsoft.com/office/drawing/2014/main" id="{49B32BDE-80D9-F642-9556-9B4B785058B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479479" y="9123450"/>
            <a:ext cx="6089623" cy="1578103"/>
          </a:xfrm>
          <a:prstGeom prst="rect">
            <a:avLst/>
          </a:prstGeom>
        </p:spPr>
      </p:pic>
      <p:sp>
        <p:nvSpPr>
          <p:cNvPr id="28" name="Titre 3">
            <a:extLst>
              <a:ext uri="{FF2B5EF4-FFF2-40B4-BE49-F238E27FC236}">
                <a16:creationId xmlns:a16="http://schemas.microsoft.com/office/drawing/2014/main" id="{77BE9B3B-2D96-CA4B-85E9-710C6338221E}"/>
              </a:ext>
            </a:extLst>
          </p:cNvPr>
          <p:cNvSpPr txBox="1">
            <a:spLocks/>
          </p:cNvSpPr>
          <p:nvPr/>
        </p:nvSpPr>
        <p:spPr>
          <a:xfrm>
            <a:off x="379087" y="2623779"/>
            <a:ext cx="6568018" cy="1397423"/>
          </a:xfrm>
          <a:prstGeom prst="rect">
            <a:avLst/>
          </a:prstGeom>
        </p:spPr>
        <p:txBody>
          <a:bodyPr vert="horz" lIns="100796" tIns="50398" rIns="100796" bIns="50398"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480"/>
              </a:lnSpc>
            </a:pPr>
            <a:r>
              <a:rPr lang="en-US" sz="3600" dirty="0">
                <a:solidFill>
                  <a:srgbClr val="207283"/>
                </a:solidFill>
                <a:latin typeface="+mn-lt"/>
              </a:rPr>
              <a:t>Le portage </a:t>
            </a:r>
            <a:r>
              <a:rPr lang="en-US" sz="3600" dirty="0" err="1">
                <a:solidFill>
                  <a:srgbClr val="207283"/>
                </a:solidFill>
                <a:latin typeface="+mn-lt"/>
              </a:rPr>
              <a:t>salarial</a:t>
            </a:r>
            <a:r>
              <a:rPr lang="en-US" sz="3600" dirty="0">
                <a:solidFill>
                  <a:srgbClr val="207283"/>
                </a:solidFill>
                <a:latin typeface="+mn-lt"/>
              </a:rPr>
              <a:t> et les </a:t>
            </a:r>
            <a:r>
              <a:rPr lang="en-US" sz="3600" dirty="0" err="1">
                <a:solidFill>
                  <a:srgbClr val="207283"/>
                </a:solidFill>
                <a:latin typeface="+mn-lt"/>
              </a:rPr>
              <a:t>entreprises</a:t>
            </a:r>
            <a:endParaRPr lang="fr-FR" sz="3600" dirty="0" err="1">
              <a:solidFill>
                <a:srgbClr val="207283"/>
              </a:solidFill>
              <a:latin typeface="+mn-lt"/>
              <a:cs typeface="Calibri"/>
            </a:endParaRPr>
          </a:p>
        </p:txBody>
      </p:sp>
      <p:sp>
        <p:nvSpPr>
          <p:cNvPr id="29" name="ZoneTexte 28">
            <a:extLst>
              <a:ext uri="{FF2B5EF4-FFF2-40B4-BE49-F238E27FC236}">
                <a16:creationId xmlns:a16="http://schemas.microsoft.com/office/drawing/2014/main" id="{62249F20-588A-4742-8C00-C13CE67C128B}"/>
              </a:ext>
            </a:extLst>
          </p:cNvPr>
          <p:cNvSpPr txBox="1"/>
          <p:nvPr/>
        </p:nvSpPr>
        <p:spPr>
          <a:xfrm>
            <a:off x="454230" y="3788299"/>
            <a:ext cx="2867547" cy="6755696"/>
          </a:xfrm>
          <a:prstGeom prst="rect">
            <a:avLst/>
          </a:prstGeom>
          <a:noFill/>
        </p:spPr>
        <p:txBody>
          <a:bodyPr wrap="square" lIns="91440" tIns="45720" rIns="91440" bIns="45720" rtlCol="0" anchor="t">
            <a:spAutoFit/>
          </a:bodyPr>
          <a:lstStyle/>
          <a:p>
            <a:pPr>
              <a:spcBef>
                <a:spcPts val="600"/>
              </a:spcBef>
            </a:pPr>
            <a:r>
              <a:rPr lang="en-US" sz="1400" b="1" dirty="0">
                <a:solidFill>
                  <a:srgbClr val="EF9F34"/>
                </a:solidFill>
              </a:rPr>
              <a:t>Les </a:t>
            </a:r>
            <a:r>
              <a:rPr lang="en-US" sz="1400" b="1" dirty="0" err="1">
                <a:solidFill>
                  <a:srgbClr val="EF9F34"/>
                </a:solidFill>
              </a:rPr>
              <a:t>secteurs</a:t>
            </a:r>
            <a:r>
              <a:rPr lang="en-US" sz="1400" b="1" dirty="0">
                <a:solidFill>
                  <a:srgbClr val="EF9F34"/>
                </a:solidFill>
              </a:rPr>
              <a:t> </a:t>
            </a:r>
            <a:r>
              <a:rPr lang="en-US" sz="1400" b="1" dirty="0" err="1">
                <a:solidFill>
                  <a:srgbClr val="EF9F34"/>
                </a:solidFill>
              </a:rPr>
              <a:t>concernés</a:t>
            </a:r>
            <a:br>
              <a:rPr lang="en-US" sz="1200" dirty="0"/>
            </a:br>
            <a:r>
              <a:rPr lang="fr" sz="1200" dirty="0"/>
              <a:t>L'essentiel de notre portefeuille clients s'articule autour de plusieurs secteurs de l'économie tels que l'industrie, l'informatique, les organismes de formation, les associations, les administrations et les cabinets de conseil.​
Nos clients sont des entreprises de toutes tailles dans tous les secteurs de l'économie qui ne disposent pas des compétences requises en interne mais nécessitent l'intervention de compétences externes adaptées pour mener à bien un projet ou une mission.</a:t>
            </a:r>
          </a:p>
          <a:p>
            <a:endParaRPr lang="en-US" sz="1400" b="1" dirty="0">
              <a:solidFill>
                <a:srgbClr val="EF9F34"/>
              </a:solidFill>
            </a:endParaRPr>
          </a:p>
          <a:p>
            <a:r>
              <a:rPr lang="en-US" sz="1400" b="1" dirty="0" err="1">
                <a:solidFill>
                  <a:srgbClr val="EF9F34"/>
                </a:solidFill>
              </a:rPr>
              <a:t>L’externalisation</a:t>
            </a:r>
            <a:r>
              <a:rPr lang="en-US" sz="1400" b="1" dirty="0">
                <a:solidFill>
                  <a:srgbClr val="EF9F34"/>
                </a:solidFill>
              </a:rPr>
              <a:t> de </a:t>
            </a:r>
            <a:r>
              <a:rPr lang="en-US" sz="1400" b="1" dirty="0" err="1">
                <a:solidFill>
                  <a:srgbClr val="EF9F34"/>
                </a:solidFill>
              </a:rPr>
              <a:t>compétences</a:t>
            </a:r>
            <a:br>
              <a:rPr lang="en-US" sz="1200" dirty="0"/>
            </a:br>
            <a:r>
              <a:rPr lang="fr" sz="1200" dirty="0"/>
              <a:t>Les entreprises qui souhaitent externaliser certains de leurs services.​
Les entreprises qui souhaitent offrir une sécurité à leurs futurs anciens salariés dans le cadre d'une politique de création d'essaimage.</a:t>
            </a:r>
            <a:endParaRPr lang="en-US" sz="1200">
              <a:cs typeface="Calibri" panose="020F0502020204030204"/>
            </a:endParaRPr>
          </a:p>
          <a:p>
            <a:pPr>
              <a:spcBef>
                <a:spcPts val="600"/>
              </a:spcBef>
            </a:pPr>
            <a:r>
              <a:rPr lang="en-US" sz="1400" b="1" dirty="0" err="1">
                <a:solidFill>
                  <a:srgbClr val="EF9F34"/>
                </a:solidFill>
              </a:rPr>
              <a:t>Flexibilité</a:t>
            </a:r>
            <a:r>
              <a:rPr lang="en-US" sz="1400" b="1" dirty="0">
                <a:solidFill>
                  <a:srgbClr val="EF9F34"/>
                </a:solidFill>
              </a:rPr>
              <a:t> et </a:t>
            </a:r>
            <a:r>
              <a:rPr lang="en-US" sz="1400" b="1" dirty="0" err="1">
                <a:solidFill>
                  <a:srgbClr val="EF9F34"/>
                </a:solidFill>
              </a:rPr>
              <a:t>réactivité</a:t>
            </a:r>
            <a:br>
              <a:rPr lang="en-US" sz="1200" dirty="0"/>
            </a:br>
            <a:r>
              <a:rPr lang="fr" sz="1200" dirty="0"/>
              <a:t>Faites appel à un professionnel confirmé via RH Solutions pour mener à bien vos projets. Pour vous offrir efficacité, sécurité et flexibilité.</a:t>
            </a:r>
          </a:p>
          <a:p>
            <a:pPr>
              <a:spcBef>
                <a:spcPts val="600"/>
              </a:spcBef>
            </a:pPr>
            <a:r>
              <a:rPr lang="en-US" sz="1400" b="1" dirty="0">
                <a:solidFill>
                  <a:srgbClr val="EF9F34"/>
                </a:solidFill>
              </a:rPr>
              <a:t>Une implication </a:t>
            </a:r>
            <a:r>
              <a:rPr lang="en-US" sz="1400" b="1" dirty="0" err="1">
                <a:solidFill>
                  <a:srgbClr val="EF9F34"/>
                </a:solidFill>
              </a:rPr>
              <a:t>professionnelle</a:t>
            </a:r>
            <a:br>
              <a:rPr lang="en-US" sz="1200" dirty="0"/>
            </a:br>
            <a:r>
              <a:rPr lang="fr" sz="1200" dirty="0"/>
              <a:t>Les professionnels que vous choisissez ne sont pas liés par des contraintes administratives, juridiques et sociales et peuvent se concentrer exclusivement sur la mission que vous leur avez confiée.</a:t>
            </a:r>
          </a:p>
        </p:txBody>
      </p:sp>
      <p:sp>
        <p:nvSpPr>
          <p:cNvPr id="31" name="Rectangle 30">
            <a:extLst>
              <a:ext uri="{FF2B5EF4-FFF2-40B4-BE49-F238E27FC236}">
                <a16:creationId xmlns:a16="http://schemas.microsoft.com/office/drawing/2014/main" id="{7A697928-694E-6941-A8A6-F1FFADCD70CA}"/>
              </a:ext>
            </a:extLst>
          </p:cNvPr>
          <p:cNvSpPr/>
          <p:nvPr/>
        </p:nvSpPr>
        <p:spPr>
          <a:xfrm>
            <a:off x="-4857" y="10343052"/>
            <a:ext cx="7559675" cy="261610"/>
          </a:xfrm>
          <a:prstGeom prst="rect">
            <a:avLst/>
          </a:prstGeom>
        </p:spPr>
        <p:txBody>
          <a:bodyPr wrap="square">
            <a:spAutoFit/>
          </a:bodyPr>
          <a:lstStyle/>
          <a:p>
            <a:pPr algn="ctr"/>
            <a:fld id="{EC1F9E78-4991-3A44-AE58-294D2511390A}" type="slidenum">
              <a:rPr lang="en-US" sz="1050" smtClean="0">
                <a:solidFill>
                  <a:schemeClr val="bg1"/>
                </a:solidFill>
              </a:rPr>
              <a:t>6</a:t>
            </a:fld>
            <a:endParaRPr lang="fr-FR" dirty="0">
              <a:solidFill>
                <a:schemeClr val="bg1"/>
              </a:solidFill>
            </a:endParaRPr>
          </a:p>
        </p:txBody>
      </p:sp>
      <p:sp>
        <p:nvSpPr>
          <p:cNvPr id="34" name="ZoneTexte 33">
            <a:extLst>
              <a:ext uri="{FF2B5EF4-FFF2-40B4-BE49-F238E27FC236}">
                <a16:creationId xmlns:a16="http://schemas.microsoft.com/office/drawing/2014/main" id="{97798049-E3AC-A448-9508-B01BBCD2921C}"/>
              </a:ext>
            </a:extLst>
          </p:cNvPr>
          <p:cNvSpPr txBox="1"/>
          <p:nvPr/>
        </p:nvSpPr>
        <p:spPr>
          <a:xfrm>
            <a:off x="3668359" y="3788299"/>
            <a:ext cx="3278746" cy="6017032"/>
          </a:xfrm>
          <a:prstGeom prst="rect">
            <a:avLst/>
          </a:prstGeom>
          <a:noFill/>
        </p:spPr>
        <p:txBody>
          <a:bodyPr wrap="square" lIns="91440" tIns="45720" rIns="91440" bIns="45720" rtlCol="0" anchor="t">
            <a:spAutoFit/>
          </a:bodyPr>
          <a:lstStyle/>
          <a:p>
            <a:pPr>
              <a:spcBef>
                <a:spcPts val="600"/>
              </a:spcBef>
            </a:pPr>
            <a:r>
              <a:rPr lang="en-US" sz="1400" b="1" dirty="0">
                <a:solidFill>
                  <a:srgbClr val="EF9F34"/>
                </a:solidFill>
              </a:rPr>
              <a:t>Quand </a:t>
            </a:r>
            <a:r>
              <a:rPr lang="en-US" sz="1400" b="1" dirty="0" err="1">
                <a:solidFill>
                  <a:srgbClr val="EF9F34"/>
                </a:solidFill>
              </a:rPr>
              <a:t>compétence</a:t>
            </a:r>
            <a:r>
              <a:rPr lang="en-US" sz="1400" b="1" dirty="0">
                <a:solidFill>
                  <a:srgbClr val="EF9F34"/>
                </a:solidFill>
              </a:rPr>
              <a:t> rime avec </a:t>
            </a:r>
            <a:r>
              <a:rPr lang="en-US" sz="1400" b="1" dirty="0" err="1">
                <a:solidFill>
                  <a:srgbClr val="EF9F34"/>
                </a:solidFill>
              </a:rPr>
              <a:t>proximité</a:t>
            </a:r>
            <a:br>
              <a:rPr lang="en-US" sz="1200" dirty="0"/>
            </a:br>
            <a:r>
              <a:rPr lang="fr" sz="1200" dirty="0"/>
              <a:t>RH Solutions est devenu un vivier de nouvelles compétences et peut vous aider à entrer en contact avec des consultants en fonction de votre recherche.</a:t>
            </a:r>
          </a:p>
          <a:p>
            <a:pPr>
              <a:spcBef>
                <a:spcPts val="600"/>
              </a:spcBef>
            </a:pPr>
            <a:r>
              <a:rPr lang="en-US" sz="1400" b="1" dirty="0">
                <a:solidFill>
                  <a:srgbClr val="EF9F34"/>
                </a:solidFill>
              </a:rPr>
              <a:t>Un management </a:t>
            </a:r>
            <a:r>
              <a:rPr lang="en-US" sz="1400" b="1" dirty="0" err="1">
                <a:solidFill>
                  <a:srgbClr val="EF9F34"/>
                </a:solidFill>
              </a:rPr>
              <a:t>moins</a:t>
            </a:r>
            <a:r>
              <a:rPr lang="en-US" sz="1400" b="1" dirty="0">
                <a:solidFill>
                  <a:srgbClr val="EF9F34"/>
                </a:solidFill>
              </a:rPr>
              <a:t> </a:t>
            </a:r>
            <a:r>
              <a:rPr lang="en-US" sz="1400" b="1" dirty="0" err="1">
                <a:solidFill>
                  <a:srgbClr val="EF9F34"/>
                </a:solidFill>
              </a:rPr>
              <a:t>coûteux</a:t>
            </a:r>
            <a:br>
              <a:rPr lang="en-US" sz="1200" dirty="0"/>
            </a:br>
            <a:r>
              <a:rPr lang="fr" sz="1200" dirty="0">
                <a:latin typeface="Consolas"/>
              </a:rPr>
              <a:t>V</a:t>
            </a:r>
            <a:r>
              <a:rPr lang="fr" sz="1200" dirty="0"/>
              <a:t>ous avez accès aux compétences et savoir-faire nécessaires au développement et à la pérennité de votre entreprise sans augmenter la taille de vos effectifs ni votre masse salariale.​
De plus, le budget alloué à une mission est négocié et connu à l'avance. De ce fait, l'entreprise peut maîtriser ses coûts sans craindre les dépassements.​
Demandes préalables de personnel, rédaction de contrats de travail, visites médicales, fiches de paie, gestion des frais de déplacement, relevés de charges sociales, déclarations annuelles de salaire, certificats de salaire, etc. ​
Toutes ces contraintes administratives ont un coût qu'il ne faut pas sous-estimer et constituent un véritable frein à l'exécution de vos projets.</a:t>
            </a:r>
            <a:endParaRPr lang="fr" sz="1200" dirty="0">
              <a:cs typeface="Calibri"/>
            </a:endParaRPr>
          </a:p>
          <a:p>
            <a:pPr>
              <a:spcBef>
                <a:spcPts val="600"/>
              </a:spcBef>
            </a:pPr>
            <a:endParaRPr lang="en-US" sz="1200" dirty="0"/>
          </a:p>
          <a:p>
            <a:pPr>
              <a:spcBef>
                <a:spcPts val="600"/>
              </a:spcBef>
            </a:pPr>
            <a:r>
              <a:rPr lang="fr" sz="1200" b="1" i="1" dirty="0">
                <a:solidFill>
                  <a:srgbClr val="1BB3B3"/>
                </a:solidFill>
                <a:latin typeface="Calibri"/>
                <a:ea typeface="+mn-lt"/>
                <a:cs typeface="+mn-lt"/>
              </a:rPr>
              <a:t>AVEC RH SOLUTIONS, VOUS ACCEDEZ AUX 
 EXPERTS  QUI AIDENT A LA TRANSFORMATION DES ENTREPRISES​;</a:t>
            </a:r>
          </a:p>
        </p:txBody>
      </p:sp>
      <p:pic>
        <p:nvPicPr>
          <p:cNvPr id="35" name="Image 34">
            <a:extLst>
              <a:ext uri="{FF2B5EF4-FFF2-40B4-BE49-F238E27FC236}">
                <a16:creationId xmlns:a16="http://schemas.microsoft.com/office/drawing/2014/main" id="{AF251A19-437B-4243-A4E4-F68D5F29CB7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57" y="0"/>
            <a:ext cx="7559673" cy="2305700"/>
          </a:xfrm>
          <a:prstGeom prst="rect">
            <a:avLst/>
          </a:prstGeom>
        </p:spPr>
      </p:pic>
    </p:spTree>
    <p:extLst>
      <p:ext uri="{BB962C8B-B14F-4D97-AF65-F5344CB8AC3E}">
        <p14:creationId xmlns:p14="http://schemas.microsoft.com/office/powerpoint/2010/main" val="98251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FA2F965-31EA-2D43-9080-4CB0A6143ECF}"/>
              </a:ext>
            </a:extLst>
          </p:cNvPr>
          <p:cNvSpPr/>
          <p:nvPr/>
        </p:nvSpPr>
        <p:spPr>
          <a:xfrm>
            <a:off x="3396920" y="8397838"/>
            <a:ext cx="4162755" cy="230712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a:extLst>
              <a:ext uri="{FF2B5EF4-FFF2-40B4-BE49-F238E27FC236}">
                <a16:creationId xmlns:a16="http://schemas.microsoft.com/office/drawing/2014/main" id="{49B32BDE-80D9-F642-9556-9B4B785058B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479479" y="9123450"/>
            <a:ext cx="6089623" cy="1578103"/>
          </a:xfrm>
          <a:prstGeom prst="rect">
            <a:avLst/>
          </a:prstGeom>
        </p:spPr>
      </p:pic>
      <p:sp>
        <p:nvSpPr>
          <p:cNvPr id="28" name="Titre 3">
            <a:extLst>
              <a:ext uri="{FF2B5EF4-FFF2-40B4-BE49-F238E27FC236}">
                <a16:creationId xmlns:a16="http://schemas.microsoft.com/office/drawing/2014/main" id="{77BE9B3B-2D96-CA4B-85E9-710C6338221E}"/>
              </a:ext>
            </a:extLst>
          </p:cNvPr>
          <p:cNvSpPr txBox="1">
            <a:spLocks/>
          </p:cNvSpPr>
          <p:nvPr/>
        </p:nvSpPr>
        <p:spPr>
          <a:xfrm>
            <a:off x="379087" y="2407879"/>
            <a:ext cx="6568018" cy="1397423"/>
          </a:xfrm>
          <a:prstGeom prst="rect">
            <a:avLst/>
          </a:prstGeom>
        </p:spPr>
        <p:txBody>
          <a:bodyPr vert="horz" lIns="100796" tIns="50398" rIns="100796" bIns="50398"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480"/>
              </a:lnSpc>
            </a:pPr>
            <a:r>
              <a:rPr lang="en-US" sz="3600" dirty="0">
                <a:solidFill>
                  <a:srgbClr val="207283"/>
                </a:solidFill>
                <a:latin typeface="+mn-lt"/>
              </a:rPr>
              <a:t>Les </a:t>
            </a:r>
            <a:r>
              <a:rPr lang="en-US" sz="3600" dirty="0" err="1">
                <a:solidFill>
                  <a:srgbClr val="207283"/>
                </a:solidFill>
                <a:latin typeface="+mn-lt"/>
              </a:rPr>
              <a:t>avantages</a:t>
            </a:r>
            <a:r>
              <a:rPr lang="en-US" sz="3600" dirty="0">
                <a:solidFill>
                  <a:srgbClr val="207283"/>
                </a:solidFill>
                <a:latin typeface="+mn-lt"/>
              </a:rPr>
              <a:t> du portage </a:t>
            </a:r>
            <a:r>
              <a:rPr lang="en-US" sz="3600" dirty="0" err="1">
                <a:solidFill>
                  <a:srgbClr val="207283"/>
                </a:solidFill>
                <a:latin typeface="+mn-lt"/>
              </a:rPr>
              <a:t>salarial</a:t>
            </a:r>
            <a:r>
              <a:rPr lang="en-US" sz="3600" dirty="0">
                <a:solidFill>
                  <a:srgbClr val="207283"/>
                </a:solidFill>
                <a:latin typeface="+mn-lt"/>
              </a:rPr>
              <a:t> pour </a:t>
            </a:r>
            <a:r>
              <a:rPr lang="en-US" sz="3600" dirty="0" err="1">
                <a:solidFill>
                  <a:srgbClr val="207283"/>
                </a:solidFill>
                <a:latin typeface="+mn-lt"/>
              </a:rPr>
              <a:t>l'entreprise</a:t>
            </a:r>
            <a:endParaRPr lang="fr-FR" sz="3600" dirty="0" err="1">
              <a:solidFill>
                <a:srgbClr val="207283"/>
              </a:solidFill>
              <a:latin typeface="+mn-lt"/>
              <a:cs typeface="Calibri"/>
            </a:endParaRPr>
          </a:p>
        </p:txBody>
      </p:sp>
      <p:sp>
        <p:nvSpPr>
          <p:cNvPr id="29" name="ZoneTexte 28">
            <a:extLst>
              <a:ext uri="{FF2B5EF4-FFF2-40B4-BE49-F238E27FC236}">
                <a16:creationId xmlns:a16="http://schemas.microsoft.com/office/drawing/2014/main" id="{62249F20-588A-4742-8C00-C13CE67C128B}"/>
              </a:ext>
            </a:extLst>
          </p:cNvPr>
          <p:cNvSpPr txBox="1"/>
          <p:nvPr/>
        </p:nvSpPr>
        <p:spPr>
          <a:xfrm>
            <a:off x="454230" y="6374019"/>
            <a:ext cx="2867547" cy="3508653"/>
          </a:xfrm>
          <a:prstGeom prst="rect">
            <a:avLst/>
          </a:prstGeom>
          <a:noFill/>
        </p:spPr>
        <p:txBody>
          <a:bodyPr wrap="square" lIns="91440" tIns="45720" rIns="91440" bIns="45720" rtlCol="0" anchor="t">
            <a:spAutoFit/>
          </a:bodyPr>
          <a:lstStyle/>
          <a:p>
            <a:pPr>
              <a:spcBef>
                <a:spcPts val="600"/>
              </a:spcBef>
            </a:pPr>
            <a:r>
              <a:rPr lang="en-US" sz="1400" b="1" dirty="0">
                <a:solidFill>
                  <a:srgbClr val="EF9F34"/>
                </a:solidFill>
              </a:rPr>
              <a:t>Se </a:t>
            </a:r>
            <a:r>
              <a:rPr lang="en-US" sz="1400" b="1" dirty="0" err="1">
                <a:solidFill>
                  <a:srgbClr val="EF9F34"/>
                </a:solidFill>
              </a:rPr>
              <a:t>recentrer</a:t>
            </a:r>
            <a:r>
              <a:rPr lang="en-US" sz="1400" b="1" dirty="0">
                <a:solidFill>
                  <a:srgbClr val="EF9F34"/>
                </a:solidFill>
              </a:rPr>
              <a:t> sur son </a:t>
            </a:r>
            <a:r>
              <a:rPr lang="en-US" sz="1400" b="1" dirty="0" err="1">
                <a:solidFill>
                  <a:srgbClr val="EF9F34"/>
                </a:solidFill>
              </a:rPr>
              <a:t>cœur</a:t>
            </a:r>
            <a:r>
              <a:rPr lang="en-US" sz="1400" b="1" dirty="0">
                <a:solidFill>
                  <a:srgbClr val="EF9F34"/>
                </a:solidFill>
              </a:rPr>
              <a:t> de métier</a:t>
            </a:r>
            <a:br>
              <a:rPr lang="en-US" sz="1200" dirty="0"/>
            </a:br>
            <a:r>
              <a:rPr lang="fr-FR" sz="1200" dirty="0"/>
              <a:t>Éviter de passer du temps sur des aspects et tâches « non stratégiques pour l’entreprise ».</a:t>
            </a:r>
          </a:p>
          <a:p>
            <a:pPr>
              <a:spcBef>
                <a:spcPts val="600"/>
              </a:spcBef>
            </a:pPr>
            <a:r>
              <a:rPr lang="en-US" sz="1400" b="1" dirty="0" err="1">
                <a:solidFill>
                  <a:srgbClr val="EF9F34"/>
                </a:solidFill>
              </a:rPr>
              <a:t>Optimiser</a:t>
            </a:r>
            <a:r>
              <a:rPr lang="en-US" sz="1400" b="1" dirty="0">
                <a:solidFill>
                  <a:srgbClr val="EF9F34"/>
                </a:solidFill>
              </a:rPr>
              <a:t> </a:t>
            </a:r>
            <a:r>
              <a:rPr lang="en-US" sz="1400" b="1" dirty="0" err="1">
                <a:solidFill>
                  <a:srgbClr val="EF9F34"/>
                </a:solidFill>
              </a:rPr>
              <a:t>sa</a:t>
            </a:r>
            <a:r>
              <a:rPr lang="en-US" sz="1400" b="1" dirty="0">
                <a:solidFill>
                  <a:srgbClr val="EF9F34"/>
                </a:solidFill>
              </a:rPr>
              <a:t> gestion des </a:t>
            </a:r>
            <a:br>
              <a:rPr lang="en-US" sz="1400" b="1" dirty="0">
                <a:solidFill>
                  <a:srgbClr val="EF9F34"/>
                </a:solidFill>
              </a:rPr>
            </a:br>
            <a:r>
              <a:rPr lang="en-US" sz="1400" b="1" dirty="0" err="1">
                <a:solidFill>
                  <a:srgbClr val="EF9F34"/>
                </a:solidFill>
              </a:rPr>
              <a:t>Ressources</a:t>
            </a:r>
            <a:r>
              <a:rPr lang="en-US" sz="1400" b="1" dirty="0">
                <a:solidFill>
                  <a:srgbClr val="EF9F34"/>
                </a:solidFill>
              </a:rPr>
              <a:t> </a:t>
            </a:r>
            <a:r>
              <a:rPr lang="en-US" sz="1400" b="1" dirty="0" err="1">
                <a:solidFill>
                  <a:srgbClr val="EF9F34"/>
                </a:solidFill>
              </a:rPr>
              <a:t>Humaines</a:t>
            </a:r>
            <a:br>
              <a:rPr lang="en-US" sz="1200" dirty="0"/>
            </a:br>
            <a:r>
              <a:rPr lang="fr-FR" sz="1200" dirty="0"/>
              <a:t>Pas de problématique d’embauche ni de gestion de Contrats de travail, de déclarations sociales.</a:t>
            </a:r>
          </a:p>
          <a:p>
            <a:pPr>
              <a:spcBef>
                <a:spcPts val="600"/>
              </a:spcBef>
            </a:pPr>
            <a:r>
              <a:rPr lang="en-US" sz="1400" b="1" dirty="0" err="1">
                <a:solidFill>
                  <a:srgbClr val="EF9F34"/>
                </a:solidFill>
              </a:rPr>
              <a:t>Optimiser</a:t>
            </a:r>
            <a:r>
              <a:rPr lang="en-US" sz="1400" b="1" dirty="0">
                <a:solidFill>
                  <a:srgbClr val="EF9F34"/>
                </a:solidFill>
              </a:rPr>
              <a:t> </a:t>
            </a:r>
            <a:r>
              <a:rPr lang="en-US" sz="1400" b="1" dirty="0" err="1">
                <a:solidFill>
                  <a:srgbClr val="EF9F34"/>
                </a:solidFill>
              </a:rPr>
              <a:t>ses</a:t>
            </a:r>
            <a:r>
              <a:rPr lang="en-US" sz="1400" b="1" dirty="0">
                <a:solidFill>
                  <a:srgbClr val="EF9F34"/>
                </a:solidFill>
              </a:rPr>
              <a:t> </a:t>
            </a:r>
            <a:r>
              <a:rPr lang="en-US" sz="1400" b="1" dirty="0" err="1">
                <a:solidFill>
                  <a:srgbClr val="EF9F34"/>
                </a:solidFill>
              </a:rPr>
              <a:t>coûts</a:t>
            </a:r>
            <a:r>
              <a:rPr lang="en-US" sz="1400" b="1" dirty="0">
                <a:solidFill>
                  <a:srgbClr val="EF9F34"/>
                </a:solidFill>
              </a:rPr>
              <a:t> et </a:t>
            </a:r>
            <a:r>
              <a:rPr lang="en-US" sz="1400" b="1" dirty="0" err="1">
                <a:solidFill>
                  <a:srgbClr val="EF9F34"/>
                </a:solidFill>
              </a:rPr>
              <a:t>ses</a:t>
            </a:r>
            <a:r>
              <a:rPr lang="en-US" sz="1400" b="1" dirty="0">
                <a:solidFill>
                  <a:srgbClr val="EF9F34"/>
                </a:solidFill>
              </a:rPr>
              <a:t> budgets</a:t>
            </a:r>
            <a:br>
              <a:rPr lang="en-US" sz="1200" dirty="0"/>
            </a:br>
            <a:r>
              <a:rPr lang="fr-FR" sz="1200" dirty="0"/>
              <a:t>Les coûts du marché peuvent être sensiblement inférieurs à ce que coûterait l’internalisation d’une tâche (charges salariales, sociales, équipements, formation, GRH) – L’externalisation à un prestataire n’impacte pas la masse salariale mais le budget « Achats ».</a:t>
            </a:r>
          </a:p>
        </p:txBody>
      </p:sp>
      <p:sp>
        <p:nvSpPr>
          <p:cNvPr id="31" name="Rectangle 30">
            <a:extLst>
              <a:ext uri="{FF2B5EF4-FFF2-40B4-BE49-F238E27FC236}">
                <a16:creationId xmlns:a16="http://schemas.microsoft.com/office/drawing/2014/main" id="{7A697928-694E-6941-A8A6-F1FFADCD70CA}"/>
              </a:ext>
            </a:extLst>
          </p:cNvPr>
          <p:cNvSpPr/>
          <p:nvPr/>
        </p:nvSpPr>
        <p:spPr>
          <a:xfrm>
            <a:off x="-4857" y="10343052"/>
            <a:ext cx="7559675" cy="261610"/>
          </a:xfrm>
          <a:prstGeom prst="rect">
            <a:avLst/>
          </a:prstGeom>
        </p:spPr>
        <p:txBody>
          <a:bodyPr wrap="square">
            <a:spAutoFit/>
          </a:bodyPr>
          <a:lstStyle/>
          <a:p>
            <a:pPr algn="ctr"/>
            <a:fld id="{EC1F9E78-4991-3A44-AE58-294D2511390A}" type="slidenum">
              <a:rPr lang="en-US" sz="1050" smtClean="0">
                <a:solidFill>
                  <a:schemeClr val="bg1"/>
                </a:solidFill>
              </a:rPr>
              <a:t>7</a:t>
            </a:fld>
            <a:endParaRPr lang="fr-FR" dirty="0">
              <a:solidFill>
                <a:schemeClr val="bg1"/>
              </a:solidFill>
            </a:endParaRPr>
          </a:p>
        </p:txBody>
      </p:sp>
      <p:sp>
        <p:nvSpPr>
          <p:cNvPr id="34" name="ZoneTexte 33">
            <a:extLst>
              <a:ext uri="{FF2B5EF4-FFF2-40B4-BE49-F238E27FC236}">
                <a16:creationId xmlns:a16="http://schemas.microsoft.com/office/drawing/2014/main" id="{97798049-E3AC-A448-9508-B01BBCD2921C}"/>
              </a:ext>
            </a:extLst>
          </p:cNvPr>
          <p:cNvSpPr txBox="1"/>
          <p:nvPr/>
        </p:nvSpPr>
        <p:spPr>
          <a:xfrm>
            <a:off x="3668359" y="6381639"/>
            <a:ext cx="3278746" cy="2785378"/>
          </a:xfrm>
          <a:prstGeom prst="rect">
            <a:avLst/>
          </a:prstGeom>
          <a:noFill/>
        </p:spPr>
        <p:txBody>
          <a:bodyPr wrap="square" lIns="91440" tIns="45720" rIns="91440" bIns="45720" rtlCol="0" anchor="t">
            <a:spAutoFit/>
          </a:bodyPr>
          <a:lstStyle/>
          <a:p>
            <a:pPr>
              <a:spcBef>
                <a:spcPts val="600"/>
              </a:spcBef>
            </a:pPr>
            <a:r>
              <a:rPr lang="fr-FR" sz="1400" b="1" dirty="0">
                <a:solidFill>
                  <a:srgbClr val="EF9F34"/>
                </a:solidFill>
              </a:rPr>
              <a:t>Une réponse aux besoins de flexibilité</a:t>
            </a:r>
            <a:br>
              <a:rPr lang="en-US" sz="1200" dirty="0"/>
            </a:br>
            <a:r>
              <a:rPr lang="fr-FR" sz="1200" dirty="0"/>
              <a:t>Développer un projet, lancer un produit, renforcer une équipe durant un pic d’activité…  Vous gagnez en réactivité et en adaptabilité. </a:t>
            </a:r>
          </a:p>
          <a:p>
            <a:pPr>
              <a:spcBef>
                <a:spcPts val="600"/>
              </a:spcBef>
            </a:pPr>
            <a:r>
              <a:rPr lang="fr-FR" sz="1400" b="1" dirty="0">
                <a:solidFill>
                  <a:srgbClr val="EF9F34"/>
                </a:solidFill>
              </a:rPr>
              <a:t>Accéder à des compétences « rares »</a:t>
            </a:r>
            <a:br>
              <a:rPr lang="en-US" sz="1200" dirty="0"/>
            </a:br>
            <a:r>
              <a:rPr lang="fr-FR" sz="1200" dirty="0"/>
              <a:t>Recourir à des compétences expertes à un moment précis, dont on a pas besoin au quotidien. Et parce que les experts sont de plus en plus indépendants.</a:t>
            </a:r>
            <a:endParaRPr lang="en-US" sz="1200" dirty="0"/>
          </a:p>
          <a:p>
            <a:pPr>
              <a:spcBef>
                <a:spcPts val="600"/>
              </a:spcBef>
            </a:pPr>
            <a:endParaRPr lang="fr-FR" sz="1200" dirty="0"/>
          </a:p>
          <a:p>
            <a:pPr>
              <a:spcBef>
                <a:spcPts val="600"/>
              </a:spcBef>
            </a:pPr>
            <a:r>
              <a:rPr lang="fr" sz="1200" b="1" i="1" dirty="0">
                <a:solidFill>
                  <a:srgbClr val="1BB3B3"/>
                </a:solidFill>
              </a:rPr>
              <a:t>AVEC RH SOLUTIONS, VOUS ACCEDEZ AUX </a:t>
            </a:r>
            <a:br>
              <a:rPr lang="fr" sz="1200" b="1" i="1" dirty="0">
                <a:solidFill>
                  <a:srgbClr val="1BB3B3"/>
                </a:solidFill>
              </a:rPr>
            </a:br>
            <a:r>
              <a:rPr lang="fr" sz="1200" b="1" i="1" dirty="0">
                <a:solidFill>
                  <a:srgbClr val="1BB3B3"/>
                </a:solidFill>
              </a:rPr>
              <a:t>EXPERTS  QUI AIDENT A LA TRANSFORMATION DES ENTREPRISES</a:t>
            </a:r>
            <a:endParaRPr lang="en-US" sz="1200" b="1" i="1" dirty="0">
              <a:solidFill>
                <a:srgbClr val="1BB3B3"/>
              </a:solidFill>
              <a:cs typeface="Calibri"/>
            </a:endParaRPr>
          </a:p>
        </p:txBody>
      </p:sp>
      <p:pic>
        <p:nvPicPr>
          <p:cNvPr id="35" name="Image 34">
            <a:extLst>
              <a:ext uri="{FF2B5EF4-FFF2-40B4-BE49-F238E27FC236}">
                <a16:creationId xmlns:a16="http://schemas.microsoft.com/office/drawing/2014/main" id="{AF251A19-437B-4243-A4E4-F68D5F29CB7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57" y="0"/>
            <a:ext cx="7559673" cy="2305700"/>
          </a:xfrm>
          <a:prstGeom prst="rect">
            <a:avLst/>
          </a:prstGeom>
        </p:spPr>
      </p:pic>
      <p:pic>
        <p:nvPicPr>
          <p:cNvPr id="11" name="Image 4">
            <a:extLst>
              <a:ext uri="{FF2B5EF4-FFF2-40B4-BE49-F238E27FC236}">
                <a16:creationId xmlns:a16="http://schemas.microsoft.com/office/drawing/2014/main" id="{FF41251C-B594-47A9-A756-CA62A7A035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6181" y="3577733"/>
            <a:ext cx="4172265" cy="263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id="{31F9B0EA-408F-422D-B279-0533F20DF6C7}"/>
              </a:ext>
            </a:extLst>
          </p:cNvPr>
          <p:cNvSpPr txBox="1"/>
          <p:nvPr/>
        </p:nvSpPr>
        <p:spPr>
          <a:xfrm>
            <a:off x="409747" y="3620454"/>
            <a:ext cx="3784600" cy="523220"/>
          </a:xfrm>
          <a:prstGeom prst="rect">
            <a:avLst/>
          </a:prstGeom>
          <a:noFill/>
        </p:spPr>
        <p:txBody>
          <a:bodyPr wrap="square" lIns="91440" tIns="45720" rIns="91440" bIns="45720" anchor="t">
            <a:spAutoFit/>
          </a:bodyPr>
          <a:lstStyle/>
          <a:p>
            <a:r>
              <a:rPr lang="en-US" sz="1400" b="1" dirty="0">
                <a:solidFill>
                  <a:srgbClr val="EF9F34"/>
                </a:solidFill>
              </a:rPr>
              <a:t>Les </a:t>
            </a:r>
            <a:r>
              <a:rPr lang="en-US" sz="1400" b="1" dirty="0" err="1">
                <a:solidFill>
                  <a:srgbClr val="EF9F34"/>
                </a:solidFill>
              </a:rPr>
              <a:t>secteurs</a:t>
            </a:r>
            <a:r>
              <a:rPr lang="en-US" sz="1400" b="1" dirty="0">
                <a:solidFill>
                  <a:srgbClr val="EF9F34"/>
                </a:solidFill>
              </a:rPr>
              <a:t> </a:t>
            </a:r>
            <a:endParaRPr lang="fr-FR" sz="1400" b="1" dirty="0">
              <a:solidFill>
                <a:srgbClr val="000000"/>
              </a:solidFill>
            </a:endParaRPr>
          </a:p>
          <a:p>
            <a:r>
              <a:rPr lang="en-US" sz="1400" b="1" dirty="0" err="1">
                <a:solidFill>
                  <a:srgbClr val="EF9F34"/>
                </a:solidFill>
              </a:rPr>
              <a:t>concernés</a:t>
            </a:r>
            <a:endParaRPr lang="fr-FR" sz="1400" b="1" dirty="0" err="1">
              <a:cs typeface="Calibri"/>
            </a:endParaRPr>
          </a:p>
        </p:txBody>
      </p:sp>
    </p:spTree>
    <p:extLst>
      <p:ext uri="{BB962C8B-B14F-4D97-AF65-F5344CB8AC3E}">
        <p14:creationId xmlns:p14="http://schemas.microsoft.com/office/powerpoint/2010/main" val="203759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9197921-B56C-9543-975D-8ECF72846757}"/>
              </a:ext>
            </a:extLst>
          </p:cNvPr>
          <p:cNvSpPr/>
          <p:nvPr/>
        </p:nvSpPr>
        <p:spPr>
          <a:xfrm flipH="1">
            <a:off x="8647" y="9100119"/>
            <a:ext cx="7544557" cy="879388"/>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94D2B7F8-74FC-BD48-85CD-138AE31B9F7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11518"/>
            <a:ext cx="7559673" cy="2305700"/>
          </a:xfrm>
          <a:prstGeom prst="rect">
            <a:avLst/>
          </a:prstGeom>
        </p:spPr>
      </p:pic>
      <p:sp>
        <p:nvSpPr>
          <p:cNvPr id="11" name="Titre 3">
            <a:extLst>
              <a:ext uri="{FF2B5EF4-FFF2-40B4-BE49-F238E27FC236}">
                <a16:creationId xmlns:a16="http://schemas.microsoft.com/office/drawing/2014/main" id="{249EE642-8849-9842-A171-BEEB2868C6E5}"/>
              </a:ext>
            </a:extLst>
          </p:cNvPr>
          <p:cNvSpPr txBox="1">
            <a:spLocks/>
          </p:cNvSpPr>
          <p:nvPr/>
        </p:nvSpPr>
        <p:spPr>
          <a:xfrm>
            <a:off x="379087" y="2520543"/>
            <a:ext cx="6903840" cy="678815"/>
          </a:xfrm>
          <a:prstGeom prst="rect">
            <a:avLst/>
          </a:prstGeom>
        </p:spPr>
        <p:txBody>
          <a:bodyPr vert="horz" lIns="100796" tIns="50398" rIns="100796" bIns="50398"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480"/>
              </a:lnSpc>
            </a:pPr>
            <a:r>
              <a:rPr lang="fr-FR" sz="3600" dirty="0">
                <a:solidFill>
                  <a:srgbClr val="207283"/>
                </a:solidFill>
                <a:latin typeface="+mn-lt"/>
              </a:rPr>
              <a:t>Sécurisation de la relation juridique</a:t>
            </a:r>
          </a:p>
          <a:p>
            <a:pPr algn="l">
              <a:lnSpc>
                <a:spcPts val="3480"/>
              </a:lnSpc>
            </a:pPr>
            <a:endParaRPr lang="fr-FR" sz="3600" dirty="0">
              <a:solidFill>
                <a:srgbClr val="207283"/>
              </a:solidFill>
              <a:latin typeface="+mn-lt"/>
            </a:endParaRPr>
          </a:p>
          <a:p>
            <a:pPr algn="l">
              <a:lnSpc>
                <a:spcPts val="3480"/>
              </a:lnSpc>
            </a:pPr>
            <a:endParaRPr lang="fr-FR" sz="3600" b="1" dirty="0">
              <a:solidFill>
                <a:srgbClr val="207283"/>
              </a:solidFill>
              <a:latin typeface="+mn-lt"/>
            </a:endParaRPr>
          </a:p>
        </p:txBody>
      </p:sp>
      <p:sp>
        <p:nvSpPr>
          <p:cNvPr id="17" name="ZoneTexte 16">
            <a:extLst>
              <a:ext uri="{FF2B5EF4-FFF2-40B4-BE49-F238E27FC236}">
                <a16:creationId xmlns:a16="http://schemas.microsoft.com/office/drawing/2014/main" id="{D85DF757-B6E6-EF43-85FB-B17AAAE76BB8}"/>
              </a:ext>
            </a:extLst>
          </p:cNvPr>
          <p:cNvSpPr txBox="1"/>
          <p:nvPr/>
        </p:nvSpPr>
        <p:spPr>
          <a:xfrm>
            <a:off x="368927" y="3167866"/>
            <a:ext cx="3765752" cy="5878532"/>
          </a:xfrm>
          <a:prstGeom prst="rect">
            <a:avLst/>
          </a:prstGeom>
          <a:noFill/>
        </p:spPr>
        <p:txBody>
          <a:bodyPr wrap="square" rtlCol="0">
            <a:spAutoFit/>
          </a:bodyPr>
          <a:lstStyle/>
          <a:p>
            <a:pPr marL="0" indent="0" algn="just">
              <a:buFont typeface="Courier New" pitchFamily="49" charset="0"/>
              <a:buNone/>
            </a:pPr>
            <a:r>
              <a:rPr lang="fr-FR" altLang="fr-FR" sz="1400" b="1" dirty="0">
                <a:solidFill>
                  <a:srgbClr val="F79B17"/>
                </a:solidFill>
                <a:ea typeface="ＭＳ Ｐゴシック" panose="020B0600070205080204" pitchFamily="34" charset="-128"/>
              </a:rPr>
              <a:t>Maitriser le cadre  juridique d’intervention des indépendants</a:t>
            </a:r>
          </a:p>
          <a:p>
            <a:pPr marL="0" indent="0" algn="just">
              <a:buFont typeface="Courier New" pitchFamily="49" charset="0"/>
              <a:buNone/>
            </a:pPr>
            <a:r>
              <a:rPr lang="fr-FR" altLang="fr-FR" sz="1200" dirty="0">
                <a:ea typeface="ＭＳ Ｐゴシック" panose="020B0600070205080204" pitchFamily="34" charset="-128"/>
              </a:rPr>
              <a:t>L</a:t>
            </a:r>
            <a:r>
              <a:rPr lang="ja-JP" altLang="fr-FR" sz="1200" dirty="0">
                <a:ea typeface="ＭＳ Ｐゴシック" panose="020B0600070205080204" pitchFamily="34" charset="-128"/>
              </a:rPr>
              <a:t>’</a:t>
            </a:r>
            <a:r>
              <a:rPr lang="fr-FR" altLang="ja-JP" sz="1200" dirty="0">
                <a:ea typeface="ＭＳ Ｐゴシック" panose="020B0600070205080204" pitchFamily="34" charset="-128"/>
              </a:rPr>
              <a:t>Entreprise qui confie une </a:t>
            </a:r>
            <a:r>
              <a:rPr lang="fr-FR" altLang="ja-JP" sz="1200" b="1" dirty="0">
                <a:ea typeface="ＭＳ Ｐゴシック" panose="020B0600070205080204" pitchFamily="34" charset="-128"/>
              </a:rPr>
              <a:t>mission à un indépendant</a:t>
            </a:r>
            <a:r>
              <a:rPr lang="fr-FR" altLang="ja-JP" sz="1200" dirty="0">
                <a:ea typeface="ＭＳ Ｐゴシック" panose="020B0600070205080204" pitchFamily="34" charset="-128"/>
              </a:rPr>
              <a:t> choisit de fait les modalités et le </a:t>
            </a:r>
            <a:r>
              <a:rPr lang="fr-FR" altLang="ja-JP" sz="1200" b="1" dirty="0">
                <a:ea typeface="ＭＳ Ｐゴシック" panose="020B0600070205080204" pitchFamily="34" charset="-128"/>
              </a:rPr>
              <a:t>dispositif juridique </a:t>
            </a:r>
            <a:r>
              <a:rPr lang="fr-FR" altLang="ja-JP" sz="1200" dirty="0">
                <a:ea typeface="ＭＳ Ｐゴシック" panose="020B0600070205080204" pitchFamily="34" charset="-128"/>
              </a:rPr>
              <a:t>qui encadrent l'intervention de l'expert. </a:t>
            </a:r>
          </a:p>
          <a:p>
            <a:pPr marL="0" indent="0" algn="just">
              <a:buFont typeface="Courier New" pitchFamily="49" charset="0"/>
              <a:buNone/>
            </a:pPr>
            <a:r>
              <a:rPr lang="fr-FR" altLang="fr-FR" sz="1200" dirty="0">
                <a:ea typeface="ＭＳ Ｐゴシック" panose="020B0600070205080204" pitchFamily="34" charset="-128"/>
              </a:rPr>
              <a:t>Mais en faisant appel à une ressource externe pour l'aider à développer son activité, </a:t>
            </a:r>
            <a:r>
              <a:rPr lang="fr-FR" altLang="fr-FR" sz="1200" b="1" dirty="0">
                <a:ea typeface="ＭＳ Ｐゴシック" panose="020B0600070205080204" pitchFamily="34" charset="-128"/>
              </a:rPr>
              <a:t>le donneur d'ordre</a:t>
            </a:r>
            <a:r>
              <a:rPr lang="fr-FR" altLang="fr-FR" sz="1200" dirty="0">
                <a:ea typeface="ＭＳ Ｐゴシック" panose="020B0600070205080204" pitchFamily="34" charset="-128"/>
              </a:rPr>
              <a:t> peut se placer par méconnaissance du sujet dans une situation  de risques juridiques comme : </a:t>
            </a:r>
          </a:p>
          <a:p>
            <a:pPr marL="0" indent="0" algn="just"/>
            <a:r>
              <a:rPr lang="fr-FR" altLang="fr-FR" sz="1200" dirty="0">
                <a:ea typeface="ＭＳ Ｐゴシック" panose="020B0600070205080204" pitchFamily="34" charset="-128"/>
              </a:rPr>
              <a:t>- l</a:t>
            </a:r>
            <a:r>
              <a:rPr lang="fr-FR" altLang="fr-FR" sz="1200" b="1" dirty="0">
                <a:ea typeface="ＭＳ Ｐゴシック" panose="020B0600070205080204" pitchFamily="34" charset="-128"/>
              </a:rPr>
              <a:t>a requalification</a:t>
            </a:r>
            <a:r>
              <a:rPr lang="fr-FR" altLang="fr-FR" sz="1200" dirty="0">
                <a:ea typeface="ＭＳ Ｐゴシック" panose="020B0600070205080204" pitchFamily="34" charset="-128"/>
              </a:rPr>
              <a:t> par l</a:t>
            </a:r>
            <a:r>
              <a:rPr lang="ja-JP" altLang="fr-FR" sz="1200" dirty="0">
                <a:ea typeface="ＭＳ Ｐゴシック" panose="020B0600070205080204" pitchFamily="34" charset="-128"/>
              </a:rPr>
              <a:t>’</a:t>
            </a:r>
            <a:r>
              <a:rPr lang="fr-FR" altLang="ja-JP" sz="1200" dirty="0">
                <a:ea typeface="ＭＳ Ｐゴシック" panose="020B0600070205080204" pitchFamily="34" charset="-128"/>
              </a:rPr>
              <a:t>URSSAF du freelance sous-traitant en salarié,</a:t>
            </a:r>
          </a:p>
          <a:p>
            <a:pPr marL="0" indent="0"/>
            <a:r>
              <a:rPr lang="fr-FR" altLang="fr-FR" sz="1200" b="1" dirty="0">
                <a:ea typeface="ＭＳ Ｐゴシック" panose="020B0600070205080204" pitchFamily="34" charset="-128"/>
              </a:rPr>
              <a:t>- Le travail dissimulé </a:t>
            </a:r>
            <a:r>
              <a:rPr lang="fr-FR" altLang="fr-FR" sz="1200" dirty="0">
                <a:ea typeface="ＭＳ Ｐゴシック" panose="020B0600070205080204" pitchFamily="34" charset="-128"/>
              </a:rPr>
              <a:t>par personne interposée.</a:t>
            </a:r>
          </a:p>
          <a:p>
            <a:pPr marL="0" indent="0"/>
            <a:endParaRPr lang="fr-FR" altLang="fr-FR" sz="1200" dirty="0">
              <a:ea typeface="ＭＳ Ｐゴシック" panose="020B0600070205080204" pitchFamily="34" charset="-128"/>
            </a:endParaRPr>
          </a:p>
          <a:p>
            <a:pPr marL="0" indent="0" algn="just">
              <a:buFont typeface="Courier New" pitchFamily="49" charset="0"/>
              <a:buNone/>
            </a:pPr>
            <a:r>
              <a:rPr lang="fr-FR" altLang="fr-FR" sz="1200" dirty="0">
                <a:ea typeface="ＭＳ Ｐゴシック" panose="020B0600070205080204" pitchFamily="34" charset="-128"/>
              </a:rPr>
              <a:t>Contrairement à d’autres statuts ou contrats (CDD, micro-entreprise…), le portage salarial se distingue car il exonère des risques de requalification en CDI et s’affiche comme le seul dispositif limitatif des risques URSSAF pour les entreprises clientes. </a:t>
            </a:r>
            <a:r>
              <a:rPr lang="fr-FR" altLang="fr-FR" sz="1200" dirty="0"/>
              <a:t>Pour autant et de façon paradoxale ce n</a:t>
            </a:r>
            <a:r>
              <a:rPr lang="ja-JP" altLang="fr-FR" sz="1200" dirty="0"/>
              <a:t>’</a:t>
            </a:r>
            <a:r>
              <a:rPr lang="fr-FR" altLang="ja-JP" sz="1200" dirty="0"/>
              <a:t>est </a:t>
            </a:r>
            <a:r>
              <a:rPr lang="fr-FR" altLang="ja-JP" sz="1200" dirty="0" err="1"/>
              <a:t>qu</a:t>
            </a:r>
            <a:r>
              <a:rPr lang="ja-JP" altLang="fr-FR" sz="1200" dirty="0"/>
              <a:t>’</a:t>
            </a:r>
            <a:r>
              <a:rPr lang="fr-FR" altLang="ja-JP" sz="1200" dirty="0"/>
              <a:t>en 2007 que la Convention collective SYNTEC a, la première, prévu le recours au portage.</a:t>
            </a:r>
          </a:p>
          <a:p>
            <a:pPr algn="just">
              <a:buFont typeface="Courier New" panose="02070309020205020404" pitchFamily="49" charset="0"/>
              <a:buNone/>
            </a:pPr>
            <a:endParaRPr lang="fr-FR" altLang="fr-FR" sz="1200" dirty="0"/>
          </a:p>
          <a:p>
            <a:pPr algn="just">
              <a:buFont typeface="Courier New" panose="02070309020205020404" pitchFamily="49" charset="0"/>
              <a:buNone/>
            </a:pPr>
            <a:r>
              <a:rPr lang="fr-FR" altLang="fr-FR" sz="1200" dirty="0"/>
              <a:t>Le portage salarial est donc </a:t>
            </a:r>
            <a:r>
              <a:rPr lang="fr-FR" altLang="fr-FR" sz="1200" dirty="0" err="1"/>
              <a:t>aujourd</a:t>
            </a:r>
            <a:r>
              <a:rPr lang="ja-JP" altLang="fr-FR" sz="1200" dirty="0"/>
              <a:t>’</a:t>
            </a:r>
            <a:r>
              <a:rPr lang="fr-FR" altLang="ja-JP" sz="1200" dirty="0"/>
              <a:t>hui un dispositif arrivé à maturité, encadré par le Code du travail et régit par sa propre convention collective. </a:t>
            </a:r>
            <a:r>
              <a:rPr lang="fr-FR" altLang="fr-FR" sz="1200" dirty="0"/>
              <a:t>Il est exercé dans un cadre d’autant plus sûr que le législateur a imposé de nombreuses normes aux entreprises de portage salarial (structure dédiée, constitution de garanties bancaires, formalisme strict de leurs contrats de travail…), ce qui assure leur fiabilité.</a:t>
            </a:r>
          </a:p>
          <a:p>
            <a:pPr marL="0" indent="0" algn="just">
              <a:buFont typeface="Courier New" pitchFamily="49" charset="0"/>
              <a:buNone/>
            </a:pPr>
            <a:endParaRPr lang="fr-FR" altLang="fr-FR" sz="1200" dirty="0">
              <a:ea typeface="ＭＳ Ｐゴシック" panose="020B0600070205080204" pitchFamily="34" charset="-128"/>
            </a:endParaRPr>
          </a:p>
        </p:txBody>
      </p:sp>
      <p:pic>
        <p:nvPicPr>
          <p:cNvPr id="20" name="Image 19">
            <a:extLst>
              <a:ext uri="{FF2B5EF4-FFF2-40B4-BE49-F238E27FC236}">
                <a16:creationId xmlns:a16="http://schemas.microsoft.com/office/drawing/2014/main" id="{3B001EF6-FDA0-BA4B-B165-F2F38D03C82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560781" y="9662812"/>
            <a:ext cx="4008321" cy="1038741"/>
          </a:xfrm>
          <a:prstGeom prst="rect">
            <a:avLst/>
          </a:prstGeom>
        </p:spPr>
      </p:pic>
      <p:sp>
        <p:nvSpPr>
          <p:cNvPr id="21" name="Rectangle 20">
            <a:extLst>
              <a:ext uri="{FF2B5EF4-FFF2-40B4-BE49-F238E27FC236}">
                <a16:creationId xmlns:a16="http://schemas.microsoft.com/office/drawing/2014/main" id="{24140D42-697D-7242-9147-3C4ED2598379}"/>
              </a:ext>
            </a:extLst>
          </p:cNvPr>
          <p:cNvSpPr/>
          <p:nvPr/>
        </p:nvSpPr>
        <p:spPr>
          <a:xfrm>
            <a:off x="-4857" y="10343052"/>
            <a:ext cx="7559675" cy="261610"/>
          </a:xfrm>
          <a:prstGeom prst="rect">
            <a:avLst/>
          </a:prstGeom>
        </p:spPr>
        <p:txBody>
          <a:bodyPr wrap="square">
            <a:spAutoFit/>
          </a:bodyPr>
          <a:lstStyle/>
          <a:p>
            <a:pPr algn="ctr"/>
            <a:fld id="{EC1F9E78-4991-3A44-AE58-294D2511390A}" type="slidenum">
              <a:rPr lang="en-US" sz="1050" smtClean="0">
                <a:solidFill>
                  <a:srgbClr val="207283"/>
                </a:solidFill>
              </a:rPr>
              <a:t>8</a:t>
            </a:fld>
            <a:endParaRPr lang="fr-FR" dirty="0">
              <a:solidFill>
                <a:srgbClr val="207283"/>
              </a:solidFill>
            </a:endParaRPr>
          </a:p>
        </p:txBody>
      </p:sp>
      <p:sp>
        <p:nvSpPr>
          <p:cNvPr id="19" name="ZoneTexte 18">
            <a:extLst>
              <a:ext uri="{FF2B5EF4-FFF2-40B4-BE49-F238E27FC236}">
                <a16:creationId xmlns:a16="http://schemas.microsoft.com/office/drawing/2014/main" id="{D9D3EB0E-3560-43F5-90BF-E876C3060D38}"/>
              </a:ext>
            </a:extLst>
          </p:cNvPr>
          <p:cNvSpPr txBox="1"/>
          <p:nvPr/>
        </p:nvSpPr>
        <p:spPr>
          <a:xfrm>
            <a:off x="374434" y="9134070"/>
            <a:ext cx="6910086" cy="869790"/>
          </a:xfrm>
          <a:prstGeom prst="rect">
            <a:avLst/>
          </a:prstGeom>
          <a:noFill/>
        </p:spPr>
        <p:txBody>
          <a:bodyPr wrap="square" rtlCol="0">
            <a:spAutoFit/>
          </a:bodyPr>
          <a:lstStyle/>
          <a:p>
            <a:pPr>
              <a:lnSpc>
                <a:spcPts val="1080"/>
              </a:lnSpc>
              <a:spcBef>
                <a:spcPts val="600"/>
              </a:spcBef>
            </a:pPr>
            <a:r>
              <a:rPr lang="en-US" sz="1400" b="1" i="1" dirty="0">
                <a:solidFill>
                  <a:srgbClr val="EF9F34"/>
                </a:solidFill>
              </a:rPr>
              <a:t>Le portage </a:t>
            </a:r>
            <a:r>
              <a:rPr lang="en-US" sz="1400" b="1" i="1" dirty="0" err="1">
                <a:solidFill>
                  <a:srgbClr val="EF9F34"/>
                </a:solidFill>
              </a:rPr>
              <a:t>salarial</a:t>
            </a:r>
            <a:r>
              <a:rPr lang="en-US" sz="1400" b="1" i="1" dirty="0">
                <a:solidFill>
                  <a:srgbClr val="EF9F34"/>
                </a:solidFill>
              </a:rPr>
              <a:t> et la </a:t>
            </a:r>
            <a:r>
              <a:rPr lang="en-US" sz="1400" b="1" i="1" dirty="0" err="1">
                <a:solidFill>
                  <a:srgbClr val="EF9F34"/>
                </a:solidFill>
              </a:rPr>
              <a:t>loi</a:t>
            </a:r>
            <a:endParaRPr lang="en-US" sz="900" b="1" i="1" dirty="0">
              <a:solidFill>
                <a:srgbClr val="EF9F34"/>
              </a:solidFill>
            </a:endParaRPr>
          </a:p>
          <a:p>
            <a:pPr>
              <a:lnSpc>
                <a:spcPts val="1080"/>
              </a:lnSpc>
              <a:spcBef>
                <a:spcPts val="600"/>
              </a:spcBef>
            </a:pPr>
            <a:r>
              <a:rPr lang="fr-FR" sz="900" i="1" dirty="0"/>
              <a:t>C’est finalement l’ordonnance 2015-380 du 2 avril 2015 qui va définir le cadre actuel du portage. Cette ordonnance a été intégrée au Code du travail aux articles L.1254-1 à 31 par la Loi 2016-1088 du 8 août 2016. Cet ensemble législatif a été complété par le Convention collective nationale du portage salarial (IDCC 3219) négociée entre le PEPS et les syndicats de salariés, entrée en vigueur le 1er juillet 2017 après avoir fait l’objet d’un arrêté d’extension daté du 28 avril 2017.</a:t>
            </a:r>
          </a:p>
        </p:txBody>
      </p:sp>
      <p:sp>
        <p:nvSpPr>
          <p:cNvPr id="9" name="ZoneTexte 8">
            <a:extLst>
              <a:ext uri="{FF2B5EF4-FFF2-40B4-BE49-F238E27FC236}">
                <a16:creationId xmlns:a16="http://schemas.microsoft.com/office/drawing/2014/main" id="{18F78EC8-8815-7788-9429-AB761262C5D2}"/>
              </a:ext>
            </a:extLst>
          </p:cNvPr>
          <p:cNvSpPr txBox="1"/>
          <p:nvPr/>
        </p:nvSpPr>
        <p:spPr>
          <a:xfrm>
            <a:off x="4479735" y="3173450"/>
            <a:ext cx="2430498" cy="723275"/>
          </a:xfrm>
          <a:prstGeom prst="rect">
            <a:avLst/>
          </a:prstGeom>
          <a:noFill/>
        </p:spPr>
        <p:txBody>
          <a:bodyPr wrap="square" rtlCol="0">
            <a:spAutoFit/>
          </a:bodyPr>
          <a:lstStyle/>
          <a:p>
            <a:pPr>
              <a:spcBef>
                <a:spcPts val="600"/>
              </a:spcBef>
            </a:pPr>
            <a:r>
              <a:rPr lang="en-US" sz="1400" b="1" dirty="0" err="1">
                <a:solidFill>
                  <a:srgbClr val="EF9F34"/>
                </a:solidFill>
              </a:rPr>
              <a:t>Ils</a:t>
            </a:r>
            <a:r>
              <a:rPr lang="en-US" sz="1400" b="1" dirty="0">
                <a:solidFill>
                  <a:srgbClr val="EF9F34"/>
                </a:solidFill>
              </a:rPr>
              <a:t> nous font </a:t>
            </a:r>
            <a:r>
              <a:rPr lang="en-US" sz="1400" b="1" dirty="0" err="1">
                <a:solidFill>
                  <a:srgbClr val="EF9F34"/>
                </a:solidFill>
              </a:rPr>
              <a:t>confiance</a:t>
            </a:r>
            <a:br>
              <a:rPr lang="en-US" sz="900" i="1" dirty="0"/>
            </a:br>
            <a:r>
              <a:rPr lang="en-US" sz="900" i="1" dirty="0"/>
              <a:t>SMEs and TPEs account for 80% of our activity. Nevertheless, large accounts inspire confidence in our professionalism.</a:t>
            </a:r>
            <a:endParaRPr lang="fr-FR" sz="900" i="1" dirty="0"/>
          </a:p>
        </p:txBody>
      </p:sp>
      <p:pic>
        <p:nvPicPr>
          <p:cNvPr id="10" name="Image 9">
            <a:extLst>
              <a:ext uri="{FF2B5EF4-FFF2-40B4-BE49-F238E27FC236}">
                <a16:creationId xmlns:a16="http://schemas.microsoft.com/office/drawing/2014/main" id="{06CF26F2-DF2C-C825-3AC0-9151BF6B45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79735" y="4111314"/>
            <a:ext cx="2700853" cy="4593861"/>
          </a:xfrm>
          <a:prstGeom prst="rect">
            <a:avLst/>
          </a:prstGeom>
        </p:spPr>
      </p:pic>
    </p:spTree>
    <p:extLst>
      <p:ext uri="{BB962C8B-B14F-4D97-AF65-F5344CB8AC3E}">
        <p14:creationId xmlns:p14="http://schemas.microsoft.com/office/powerpoint/2010/main" val="1412752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4B2BB13-B909-2647-A673-E7B7D49B10B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934"/>
            <a:ext cx="7559675" cy="10679944"/>
          </a:xfrm>
          <a:prstGeom prst="rect">
            <a:avLst/>
          </a:prstGeom>
        </p:spPr>
      </p:pic>
      <p:pic>
        <p:nvPicPr>
          <p:cNvPr id="4" name="Image 3">
            <a:extLst>
              <a:ext uri="{FF2B5EF4-FFF2-40B4-BE49-F238E27FC236}">
                <a16:creationId xmlns:a16="http://schemas.microsoft.com/office/drawing/2014/main" id="{8089B5F7-12AA-2087-6091-368FA63AC2F9}"/>
              </a:ext>
            </a:extLst>
          </p:cNvPr>
          <p:cNvPicPr>
            <a:picLocks noChangeAspect="1"/>
          </p:cNvPicPr>
          <p:nvPr/>
        </p:nvPicPr>
        <p:blipFill>
          <a:blip r:embed="rId3"/>
          <a:stretch>
            <a:fillRect/>
          </a:stretch>
        </p:blipFill>
        <p:spPr>
          <a:xfrm>
            <a:off x="-7191" y="-1"/>
            <a:ext cx="5642510" cy="1569493"/>
          </a:xfrm>
          <a:prstGeom prst="rect">
            <a:avLst/>
          </a:prstGeom>
        </p:spPr>
      </p:pic>
    </p:spTree>
    <p:extLst>
      <p:ext uri="{BB962C8B-B14F-4D97-AF65-F5344CB8AC3E}">
        <p14:creationId xmlns:p14="http://schemas.microsoft.com/office/powerpoint/2010/main" val="373089168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3293</TotalTime>
  <Words>2160</Words>
  <Application>Microsoft Office PowerPoint</Application>
  <PresentationFormat>Personnalisé</PresentationFormat>
  <Paragraphs>105</Paragraphs>
  <Slides>9</Slides>
  <Notes>0</Notes>
  <HiddenSlides>1</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9</vt:i4>
      </vt:variant>
    </vt:vector>
  </HeadingPairs>
  <TitlesOfParts>
    <vt:vector size="18" baseType="lpstr">
      <vt:lpstr>MS Mincho</vt:lpstr>
      <vt:lpstr>MS PGothic</vt:lpstr>
      <vt:lpstr>Arial</vt:lpstr>
      <vt:lpstr>Bahnschrift</vt:lpstr>
      <vt:lpstr>Calibri</vt:lpstr>
      <vt:lpstr>Calibri Light</vt:lpstr>
      <vt:lpstr>Consolas</vt:lpstr>
      <vt:lpstr>Courier New</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 LALIAT</dc:creator>
  <cp:lastModifiedBy>Marc LALIAT</cp:lastModifiedBy>
  <cp:revision>305</cp:revision>
  <cp:lastPrinted>2022-03-13T11:19:14Z</cp:lastPrinted>
  <dcterms:created xsi:type="dcterms:W3CDTF">2021-10-20T09:00:41Z</dcterms:created>
  <dcterms:modified xsi:type="dcterms:W3CDTF">2024-01-30T15:59:01Z</dcterms:modified>
</cp:coreProperties>
</file>