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5" r:id="rId2"/>
    <p:sldId id="257" r:id="rId3"/>
    <p:sldId id="290" r:id="rId4"/>
    <p:sldId id="276" r:id="rId5"/>
    <p:sldId id="277" r:id="rId6"/>
    <p:sldId id="278" r:id="rId7"/>
    <p:sldId id="269" r:id="rId8"/>
    <p:sldId id="279" r:id="rId9"/>
    <p:sldId id="280" r:id="rId10"/>
    <p:sldId id="281" r:id="rId11"/>
    <p:sldId id="282" r:id="rId12"/>
    <p:sldId id="283" r:id="rId13"/>
    <p:sldId id="291" r:id="rId14"/>
    <p:sldId id="284" r:id="rId15"/>
    <p:sldId id="285" r:id="rId16"/>
    <p:sldId id="286" r:id="rId17"/>
    <p:sldId id="287" r:id="rId18"/>
    <p:sldId id="266" r:id="rId19"/>
    <p:sldId id="289" r:id="rId20"/>
    <p:sldId id="288" r:id="rId21"/>
    <p:sldId id="275" r:id="rId22"/>
  </p:sldIdLst>
  <p:sldSz cx="7559675" cy="10080625"/>
  <p:notesSz cx="6858000" cy="9144000"/>
  <p:defaultTextStyle>
    <a:defPPr>
      <a:defRPr kern="0"/>
    </a:defPPr>
  </p:defaultTextStyle>
  <p:extLst>
    <p:ext uri="{EFAFB233-063F-42B5-8137-9DF3F51BA10A}">
      <p15:sldGuideLst xmlns:p15="http://schemas.microsoft.com/office/powerpoint/2012/main">
        <p15:guide id="1" orient="horz" pos="317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282"/>
    <a:srgbClr val="EE9F35"/>
    <a:srgbClr val="1CB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p:restoredTop sz="94711"/>
  </p:normalViewPr>
  <p:slideViewPr>
    <p:cSldViewPr>
      <p:cViewPr varScale="1">
        <p:scale>
          <a:sx n="70" d="100"/>
          <a:sy n="70" d="100"/>
        </p:scale>
        <p:origin x="2838" y="72"/>
      </p:cViewPr>
      <p:guideLst>
        <p:guide orient="horz" pos="3175"/>
        <p:guide pos="2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E9A4E-3F8D-EB46-9C60-AD2AAA1C9E58}" type="datetimeFigureOut">
              <a:rPr lang="fr-FR" smtClean="0"/>
              <a:t>30/06/2022</a:t>
            </a:fld>
            <a:endParaRPr lang="fr-FR"/>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030FE-7A78-6E4C-8685-CF55A1A371DB}" type="slidenum">
              <a:rPr lang="fr-FR" smtClean="0"/>
              <a:t>‹N°›</a:t>
            </a:fld>
            <a:endParaRPr lang="fr-FR"/>
          </a:p>
        </p:txBody>
      </p:sp>
    </p:spTree>
    <p:extLst>
      <p:ext uri="{BB962C8B-B14F-4D97-AF65-F5344CB8AC3E}">
        <p14:creationId xmlns:p14="http://schemas.microsoft.com/office/powerpoint/2010/main" val="2012948949"/>
      </p:ext>
    </p:extLst>
  </p:cSld>
  <p:clrMap bg1="lt1" tx1="dk1" bg2="lt2" tx2="dk2" accent1="accent1" accent2="accent2" accent3="accent3" accent4="accent4" accent5="accent5" accent6="accent6" hlink="hlink" folHlink="folHlink"/>
  <p:notesStyle>
    <a:lvl1pPr marL="0" algn="l" defTabSz="1007943" rtl="0" eaLnBrk="1" latinLnBrk="0" hangingPunct="1">
      <a:defRPr sz="1323" kern="1200">
        <a:solidFill>
          <a:schemeClr val="tx1"/>
        </a:solidFill>
        <a:latin typeface="+mn-lt"/>
        <a:ea typeface="+mn-ea"/>
        <a:cs typeface="+mn-cs"/>
      </a:defRPr>
    </a:lvl1pPr>
    <a:lvl2pPr marL="503972" algn="l" defTabSz="1007943" rtl="0" eaLnBrk="1" latinLnBrk="0" hangingPunct="1">
      <a:defRPr sz="1323" kern="1200">
        <a:solidFill>
          <a:schemeClr val="tx1"/>
        </a:solidFill>
        <a:latin typeface="+mn-lt"/>
        <a:ea typeface="+mn-ea"/>
        <a:cs typeface="+mn-cs"/>
      </a:defRPr>
    </a:lvl2pPr>
    <a:lvl3pPr marL="1007943" algn="l" defTabSz="1007943" rtl="0" eaLnBrk="1" latinLnBrk="0" hangingPunct="1">
      <a:defRPr sz="1323" kern="1200">
        <a:solidFill>
          <a:schemeClr val="tx1"/>
        </a:solidFill>
        <a:latin typeface="+mn-lt"/>
        <a:ea typeface="+mn-ea"/>
        <a:cs typeface="+mn-cs"/>
      </a:defRPr>
    </a:lvl3pPr>
    <a:lvl4pPr marL="1511915" algn="l" defTabSz="1007943" rtl="0" eaLnBrk="1" latinLnBrk="0" hangingPunct="1">
      <a:defRPr sz="1323" kern="1200">
        <a:solidFill>
          <a:schemeClr val="tx1"/>
        </a:solidFill>
        <a:latin typeface="+mn-lt"/>
        <a:ea typeface="+mn-ea"/>
        <a:cs typeface="+mn-cs"/>
      </a:defRPr>
    </a:lvl4pPr>
    <a:lvl5pPr marL="2015886" algn="l" defTabSz="1007943" rtl="0" eaLnBrk="1" latinLnBrk="0" hangingPunct="1">
      <a:defRPr sz="1323" kern="1200">
        <a:solidFill>
          <a:schemeClr val="tx1"/>
        </a:solidFill>
        <a:latin typeface="+mn-lt"/>
        <a:ea typeface="+mn-ea"/>
        <a:cs typeface="+mn-cs"/>
      </a:defRPr>
    </a:lvl5pPr>
    <a:lvl6pPr marL="2519858" algn="l" defTabSz="1007943" rtl="0" eaLnBrk="1" latinLnBrk="0" hangingPunct="1">
      <a:defRPr sz="1323" kern="1200">
        <a:solidFill>
          <a:schemeClr val="tx1"/>
        </a:solidFill>
        <a:latin typeface="+mn-lt"/>
        <a:ea typeface="+mn-ea"/>
        <a:cs typeface="+mn-cs"/>
      </a:defRPr>
    </a:lvl6pPr>
    <a:lvl7pPr marL="3023829" algn="l" defTabSz="1007943" rtl="0" eaLnBrk="1" latinLnBrk="0" hangingPunct="1">
      <a:defRPr sz="1323" kern="1200">
        <a:solidFill>
          <a:schemeClr val="tx1"/>
        </a:solidFill>
        <a:latin typeface="+mn-lt"/>
        <a:ea typeface="+mn-ea"/>
        <a:cs typeface="+mn-cs"/>
      </a:defRPr>
    </a:lvl7pPr>
    <a:lvl8pPr marL="3527801" algn="l" defTabSz="1007943" rtl="0" eaLnBrk="1" latinLnBrk="0" hangingPunct="1">
      <a:defRPr sz="1323" kern="1200">
        <a:solidFill>
          <a:schemeClr val="tx1"/>
        </a:solidFill>
        <a:latin typeface="+mn-lt"/>
        <a:ea typeface="+mn-ea"/>
        <a:cs typeface="+mn-cs"/>
      </a:defRPr>
    </a:lvl8pPr>
    <a:lvl9pPr marL="4031772" algn="l" defTabSz="1007943" rtl="0" eaLnBrk="1" latinLnBrk="0" hangingPunct="1">
      <a:defRPr sz="13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E6030FE-7A78-6E4C-8685-CF55A1A371DB}" type="slidenum">
              <a:rPr lang="fr-FR" smtClean="0"/>
              <a:t>1</a:t>
            </a:fld>
            <a:endParaRPr lang="fr-FR"/>
          </a:p>
        </p:txBody>
      </p:sp>
    </p:spTree>
    <p:extLst>
      <p:ext uri="{BB962C8B-B14F-4D97-AF65-F5344CB8AC3E}">
        <p14:creationId xmlns:p14="http://schemas.microsoft.com/office/powerpoint/2010/main" val="157140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976" y="3124994"/>
            <a:ext cx="6425724" cy="7386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951" y="5645150"/>
            <a:ext cx="52917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6/30/2022</a:t>
            </a:fld>
            <a:endParaRPr lang="en-US"/>
          </a:p>
        </p:txBody>
      </p:sp>
      <p:sp>
        <p:nvSpPr>
          <p:cNvPr id="6" name="Holder 6"/>
          <p:cNvSpPr>
            <a:spLocks noGrp="1"/>
          </p:cNvSpPr>
          <p:nvPr>
            <p:ph type="sldNum" sz="quarter" idx="7"/>
          </p:nvPr>
        </p:nvSpPr>
        <p:spPr>
          <a:xfrm>
            <a:off x="186471" y="9699737"/>
            <a:ext cx="238690" cy="884858"/>
          </a:xfrm>
          <a:prstGeom prst="rect">
            <a:avLst/>
          </a:prstGeom>
        </p:spPr>
        <p:txBody>
          <a:bodyPr lIns="0" tIns="0" rIns="0" bIns="0"/>
          <a:lstStyle>
            <a:lvl1pPr>
              <a:defRPr sz="1984" b="1" i="0">
                <a:solidFill>
                  <a:srgbClr val="00AFEF"/>
                </a:solidFill>
                <a:latin typeface="Arial"/>
                <a:cs typeface="Arial"/>
              </a:defRPr>
            </a:lvl1pPr>
          </a:lstStyle>
          <a:p>
            <a:pPr marL="41998">
              <a:lnSpc>
                <a:spcPts val="2304"/>
              </a:lnSpc>
            </a:pPr>
            <a:fld id="{81D60167-4931-47E6-BA6A-407CBD079E47}" type="slidenum">
              <a:rPr lang="fr-FR" smtClean="0"/>
              <a:pPr marL="41998">
                <a:lnSpc>
                  <a:spcPts val="2304"/>
                </a:lnSpc>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98536" y="4881543"/>
            <a:ext cx="5762600" cy="814197"/>
          </a:xfrm>
        </p:spPr>
        <p:txBody>
          <a:bodyPr lIns="0" tIns="0" rIns="0" bIns="0"/>
          <a:lstStyle>
            <a:lvl1pPr>
              <a:defRPr sz="5291" b="1" i="0">
                <a:solidFill>
                  <a:schemeClr val="tx1"/>
                </a:solidFill>
                <a:latin typeface="Arial Rounded MT Bold"/>
                <a:cs typeface="Arial Rounded MT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6/30/2022</a:t>
            </a:fld>
            <a:endParaRPr lang="en-US"/>
          </a:p>
        </p:txBody>
      </p:sp>
      <p:sp>
        <p:nvSpPr>
          <p:cNvPr id="6" name="Holder 6"/>
          <p:cNvSpPr>
            <a:spLocks noGrp="1"/>
          </p:cNvSpPr>
          <p:nvPr>
            <p:ph type="sldNum" sz="quarter" idx="7"/>
          </p:nvPr>
        </p:nvSpPr>
        <p:spPr>
          <a:xfrm>
            <a:off x="186471" y="9699737"/>
            <a:ext cx="238690" cy="884858"/>
          </a:xfrm>
          <a:prstGeom prst="rect">
            <a:avLst/>
          </a:prstGeom>
        </p:spPr>
        <p:txBody>
          <a:bodyPr lIns="0" tIns="0" rIns="0" bIns="0"/>
          <a:lstStyle>
            <a:lvl1pPr>
              <a:defRPr sz="1984" b="1" i="0">
                <a:solidFill>
                  <a:srgbClr val="00AFEF"/>
                </a:solidFill>
                <a:latin typeface="Arial"/>
                <a:cs typeface="Arial"/>
              </a:defRPr>
            </a:lvl1pPr>
          </a:lstStyle>
          <a:p>
            <a:pPr marL="41998">
              <a:lnSpc>
                <a:spcPts val="2304"/>
              </a:lnSpc>
            </a:pPr>
            <a:fld id="{81D60167-4931-47E6-BA6A-407CBD079E47}" type="slidenum">
              <a:rPr lang="fr-FR" smtClean="0"/>
              <a:pPr marL="41998">
                <a:lnSpc>
                  <a:spcPts val="2304"/>
                </a:lnSpc>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98536" y="4881543"/>
            <a:ext cx="5762600" cy="814197"/>
          </a:xfrm>
        </p:spPr>
        <p:txBody>
          <a:bodyPr lIns="0" tIns="0" rIns="0" bIns="0"/>
          <a:lstStyle>
            <a:lvl1pPr>
              <a:defRPr sz="5291" b="1" i="0">
                <a:solidFill>
                  <a:schemeClr val="tx1"/>
                </a:solidFill>
                <a:latin typeface="Arial Rounded MT Bold"/>
                <a:cs typeface="Arial Rounded MT Bold"/>
              </a:defRPr>
            </a:lvl1pPr>
          </a:lstStyle>
          <a:p>
            <a:endParaRPr/>
          </a:p>
        </p:txBody>
      </p:sp>
      <p:sp>
        <p:nvSpPr>
          <p:cNvPr id="3" name="Holder 3"/>
          <p:cNvSpPr>
            <a:spLocks noGrp="1"/>
          </p:cNvSpPr>
          <p:nvPr>
            <p:ph sz="half" idx="2"/>
          </p:nvPr>
        </p:nvSpPr>
        <p:spPr>
          <a:xfrm>
            <a:off x="377984" y="2318544"/>
            <a:ext cx="328845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3232" y="2318544"/>
            <a:ext cx="328845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6/30/2022</a:t>
            </a:fld>
            <a:endParaRPr lang="en-US"/>
          </a:p>
        </p:txBody>
      </p:sp>
      <p:sp>
        <p:nvSpPr>
          <p:cNvPr id="7" name="Holder 7"/>
          <p:cNvSpPr>
            <a:spLocks noGrp="1"/>
          </p:cNvSpPr>
          <p:nvPr>
            <p:ph type="sldNum" sz="quarter" idx="7"/>
          </p:nvPr>
        </p:nvSpPr>
        <p:spPr>
          <a:xfrm>
            <a:off x="186471" y="9699737"/>
            <a:ext cx="238690" cy="884858"/>
          </a:xfrm>
          <a:prstGeom prst="rect">
            <a:avLst/>
          </a:prstGeom>
        </p:spPr>
        <p:txBody>
          <a:bodyPr lIns="0" tIns="0" rIns="0" bIns="0"/>
          <a:lstStyle>
            <a:lvl1pPr>
              <a:defRPr sz="1984" b="1" i="0">
                <a:solidFill>
                  <a:srgbClr val="00AFEF"/>
                </a:solidFill>
                <a:latin typeface="Arial"/>
                <a:cs typeface="Arial"/>
              </a:defRPr>
            </a:lvl1pPr>
          </a:lstStyle>
          <a:p>
            <a:pPr marL="41998">
              <a:lnSpc>
                <a:spcPts val="2304"/>
              </a:lnSpc>
            </a:pPr>
            <a:fld id="{81D60167-4931-47E6-BA6A-407CBD079E47}" type="slidenum">
              <a:rPr lang="fr-FR" smtClean="0"/>
              <a:pPr marL="41998">
                <a:lnSpc>
                  <a:spcPts val="2304"/>
                </a:lnSpc>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98536" y="4881543"/>
            <a:ext cx="5762600" cy="814197"/>
          </a:xfrm>
        </p:spPr>
        <p:txBody>
          <a:bodyPr lIns="0" tIns="0" rIns="0" bIns="0"/>
          <a:lstStyle>
            <a:lvl1pPr>
              <a:defRPr sz="5291" b="1" i="0">
                <a:solidFill>
                  <a:schemeClr val="tx1"/>
                </a:solidFill>
                <a:latin typeface="Arial Rounded MT Bold"/>
                <a:cs typeface="Arial Rounded MT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6/30/2022</a:t>
            </a:fld>
            <a:endParaRPr lang="en-US"/>
          </a:p>
        </p:txBody>
      </p:sp>
      <p:sp>
        <p:nvSpPr>
          <p:cNvPr id="5" name="Holder 5"/>
          <p:cNvSpPr>
            <a:spLocks noGrp="1"/>
          </p:cNvSpPr>
          <p:nvPr>
            <p:ph type="sldNum" sz="quarter" idx="7"/>
          </p:nvPr>
        </p:nvSpPr>
        <p:spPr>
          <a:xfrm>
            <a:off x="186471" y="9699737"/>
            <a:ext cx="238690" cy="884858"/>
          </a:xfrm>
          <a:prstGeom prst="rect">
            <a:avLst/>
          </a:prstGeom>
        </p:spPr>
        <p:txBody>
          <a:bodyPr lIns="0" tIns="0" rIns="0" bIns="0"/>
          <a:lstStyle>
            <a:lvl1pPr>
              <a:defRPr sz="1984" b="1" i="0">
                <a:solidFill>
                  <a:srgbClr val="00AFEF"/>
                </a:solidFill>
                <a:latin typeface="Arial"/>
                <a:cs typeface="Arial"/>
              </a:defRPr>
            </a:lvl1pPr>
          </a:lstStyle>
          <a:p>
            <a:pPr marL="41998">
              <a:lnSpc>
                <a:spcPts val="2304"/>
              </a:lnSpc>
            </a:pPr>
            <a:fld id="{81D60167-4931-47E6-BA6A-407CBD079E47}" type="slidenum">
              <a:rPr lang="fr-FR" smtClean="0"/>
              <a:pPr marL="41998">
                <a:lnSpc>
                  <a:spcPts val="2304"/>
                </a:lnSpc>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6/30/2022</a:t>
            </a:fld>
            <a:endParaRPr lang="en-US"/>
          </a:p>
        </p:txBody>
      </p:sp>
      <p:sp>
        <p:nvSpPr>
          <p:cNvPr id="4" name="Holder 4"/>
          <p:cNvSpPr>
            <a:spLocks noGrp="1"/>
          </p:cNvSpPr>
          <p:nvPr>
            <p:ph type="sldNum" sz="quarter" idx="7"/>
          </p:nvPr>
        </p:nvSpPr>
        <p:spPr>
          <a:xfrm>
            <a:off x="186471" y="9699737"/>
            <a:ext cx="238690" cy="884858"/>
          </a:xfrm>
          <a:prstGeom prst="rect">
            <a:avLst/>
          </a:prstGeom>
        </p:spPr>
        <p:txBody>
          <a:bodyPr lIns="0" tIns="0" rIns="0" bIns="0"/>
          <a:lstStyle>
            <a:lvl1pPr>
              <a:defRPr sz="1984" b="1" i="0">
                <a:solidFill>
                  <a:srgbClr val="00AFEF"/>
                </a:solidFill>
                <a:latin typeface="Arial"/>
                <a:cs typeface="Arial"/>
              </a:defRPr>
            </a:lvl1pPr>
          </a:lstStyle>
          <a:p>
            <a:pPr marL="41998">
              <a:lnSpc>
                <a:spcPts val="2304"/>
              </a:lnSpc>
            </a:pPr>
            <a:fld id="{81D60167-4931-47E6-BA6A-407CBD079E47}" type="slidenum">
              <a:rPr lang="fr-FR" smtClean="0"/>
              <a:pPr marL="41998">
                <a:lnSpc>
                  <a:spcPts val="2304"/>
                </a:lnSpc>
              </a:pPr>
              <a:t>‹N°›</a:t>
            </a:fld>
            <a:endParaRPr lang="fr-FR" dirty="0"/>
          </a:p>
        </p:txBody>
      </p:sp>
      <p:pic>
        <p:nvPicPr>
          <p:cNvPr id="5" name="Image 4">
            <a:extLst>
              <a:ext uri="{FF2B5EF4-FFF2-40B4-BE49-F238E27FC236}">
                <a16:creationId xmlns:a16="http://schemas.microsoft.com/office/drawing/2014/main" id="{8A6C978C-FB94-8F95-1D79-131F63963529}"/>
              </a:ext>
            </a:extLst>
          </p:cNvPr>
          <p:cNvPicPr>
            <a:picLocks noChangeAspect="1"/>
          </p:cNvPicPr>
          <p:nvPr userDrawn="1"/>
        </p:nvPicPr>
        <p:blipFill>
          <a:blip r:embed="rId2"/>
          <a:stretch>
            <a:fillRect/>
          </a:stretch>
        </p:blipFill>
        <p:spPr>
          <a:xfrm>
            <a:off x="4767172" y="9195767"/>
            <a:ext cx="2792503" cy="88485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98536" y="4881543"/>
            <a:ext cx="5762600" cy="738664"/>
          </a:xfrm>
          <a:prstGeom prst="rect">
            <a:avLst/>
          </a:prstGeom>
        </p:spPr>
        <p:txBody>
          <a:bodyPr wrap="square" lIns="0" tIns="0" rIns="0" bIns="0">
            <a:spAutoFit/>
          </a:bodyPr>
          <a:lstStyle>
            <a:lvl1pPr>
              <a:defRPr sz="4800" b="1" i="0">
                <a:solidFill>
                  <a:schemeClr val="tx1"/>
                </a:solidFill>
                <a:latin typeface="Arial Rounded MT Bold"/>
                <a:cs typeface="Arial Rounded MT Bold"/>
              </a:defRPr>
            </a:lvl1pPr>
          </a:lstStyle>
          <a:p>
            <a:endParaRPr/>
          </a:p>
        </p:txBody>
      </p:sp>
      <p:sp>
        <p:nvSpPr>
          <p:cNvPr id="3" name="Holder 3"/>
          <p:cNvSpPr>
            <a:spLocks noGrp="1"/>
          </p:cNvSpPr>
          <p:nvPr>
            <p:ph type="body" idx="1"/>
          </p:nvPr>
        </p:nvSpPr>
        <p:spPr>
          <a:xfrm>
            <a:off x="377984" y="2318544"/>
            <a:ext cx="680370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0290" y="9374981"/>
            <a:ext cx="2419096"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984" y="9374981"/>
            <a:ext cx="173872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6/30/2022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03972">
        <a:defRPr>
          <a:latin typeface="+mn-lt"/>
          <a:ea typeface="+mn-ea"/>
          <a:cs typeface="+mn-cs"/>
        </a:defRPr>
      </a:lvl2pPr>
      <a:lvl3pPr marL="1007943">
        <a:defRPr>
          <a:latin typeface="+mn-lt"/>
          <a:ea typeface="+mn-ea"/>
          <a:cs typeface="+mn-cs"/>
        </a:defRPr>
      </a:lvl3pPr>
      <a:lvl4pPr marL="1511915">
        <a:defRPr>
          <a:latin typeface="+mn-lt"/>
          <a:ea typeface="+mn-ea"/>
          <a:cs typeface="+mn-cs"/>
        </a:defRPr>
      </a:lvl4pPr>
      <a:lvl5pPr marL="2015886">
        <a:defRPr>
          <a:latin typeface="+mn-lt"/>
          <a:ea typeface="+mn-ea"/>
          <a:cs typeface="+mn-cs"/>
        </a:defRPr>
      </a:lvl5pPr>
      <a:lvl6pPr marL="2519858">
        <a:defRPr>
          <a:latin typeface="+mn-lt"/>
          <a:ea typeface="+mn-ea"/>
          <a:cs typeface="+mn-cs"/>
        </a:defRPr>
      </a:lvl6pPr>
      <a:lvl7pPr marL="3023829">
        <a:defRPr>
          <a:latin typeface="+mn-lt"/>
          <a:ea typeface="+mn-ea"/>
          <a:cs typeface="+mn-cs"/>
        </a:defRPr>
      </a:lvl7pPr>
      <a:lvl8pPr marL="3527801">
        <a:defRPr>
          <a:latin typeface="+mn-lt"/>
          <a:ea typeface="+mn-ea"/>
          <a:cs typeface="+mn-cs"/>
        </a:defRPr>
      </a:lvl8pPr>
      <a:lvl9pPr marL="4031772">
        <a:defRPr>
          <a:latin typeface="+mn-lt"/>
          <a:ea typeface="+mn-ea"/>
          <a:cs typeface="+mn-cs"/>
        </a:defRPr>
      </a:lvl9pPr>
    </p:bodyStyle>
    <p:otherStyle>
      <a:lvl1pPr marL="0">
        <a:defRPr>
          <a:latin typeface="+mn-lt"/>
          <a:ea typeface="+mn-ea"/>
          <a:cs typeface="+mn-cs"/>
        </a:defRPr>
      </a:lvl1pPr>
      <a:lvl2pPr marL="503972">
        <a:defRPr>
          <a:latin typeface="+mn-lt"/>
          <a:ea typeface="+mn-ea"/>
          <a:cs typeface="+mn-cs"/>
        </a:defRPr>
      </a:lvl2pPr>
      <a:lvl3pPr marL="1007943">
        <a:defRPr>
          <a:latin typeface="+mn-lt"/>
          <a:ea typeface="+mn-ea"/>
          <a:cs typeface="+mn-cs"/>
        </a:defRPr>
      </a:lvl3pPr>
      <a:lvl4pPr marL="1511915">
        <a:defRPr>
          <a:latin typeface="+mn-lt"/>
          <a:ea typeface="+mn-ea"/>
          <a:cs typeface="+mn-cs"/>
        </a:defRPr>
      </a:lvl4pPr>
      <a:lvl5pPr marL="2015886">
        <a:defRPr>
          <a:latin typeface="+mn-lt"/>
          <a:ea typeface="+mn-ea"/>
          <a:cs typeface="+mn-cs"/>
        </a:defRPr>
      </a:lvl5pPr>
      <a:lvl6pPr marL="2519858">
        <a:defRPr>
          <a:latin typeface="+mn-lt"/>
          <a:ea typeface="+mn-ea"/>
          <a:cs typeface="+mn-cs"/>
        </a:defRPr>
      </a:lvl6pPr>
      <a:lvl7pPr marL="3023829">
        <a:defRPr>
          <a:latin typeface="+mn-lt"/>
          <a:ea typeface="+mn-ea"/>
          <a:cs typeface="+mn-cs"/>
        </a:defRPr>
      </a:lvl7pPr>
      <a:lvl8pPr marL="3527801">
        <a:defRPr>
          <a:latin typeface="+mn-lt"/>
          <a:ea typeface="+mn-ea"/>
          <a:cs typeface="+mn-cs"/>
        </a:defRPr>
      </a:lvl8pPr>
      <a:lvl9pPr marL="403177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retraite.com/actualit&#233;slvalidation_des_trimestres" TargetMode="External"/><Relationship Id="rId2" Type="http://schemas.openxmlformats.org/officeDocument/2006/relationships/image" Target="../media/image3.emf"/><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emf"/><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29D04DC-C3E7-F481-45DF-DEED380C26B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369" y="2519"/>
            <a:ext cx="7557339" cy="10081490"/>
          </a:xfrm>
          <a:prstGeom prst="rect">
            <a:avLst/>
          </a:prstGeom>
        </p:spPr>
      </p:pic>
      <p:sp>
        <p:nvSpPr>
          <p:cNvPr id="14" name="Rectangle 2">
            <a:extLst>
              <a:ext uri="{FF2B5EF4-FFF2-40B4-BE49-F238E27FC236}">
                <a16:creationId xmlns:a16="http://schemas.microsoft.com/office/drawing/2014/main" id="{A430961F-E8B9-5203-E3CB-94378B673CD1}"/>
              </a:ext>
            </a:extLst>
          </p:cNvPr>
          <p:cNvSpPr txBox="1">
            <a:spLocks noChangeArrowheads="1"/>
          </p:cNvSpPr>
          <p:nvPr/>
        </p:nvSpPr>
        <p:spPr>
          <a:xfrm>
            <a:off x="1036637" y="5497512"/>
            <a:ext cx="6192838" cy="3238279"/>
          </a:xfrm>
          <a:prstGeom prst="rect">
            <a:avLst/>
          </a:prstGeom>
        </p:spPr>
        <p:txBody>
          <a:bodyPr wrap="square" lIns="0" tIns="29103" rIns="0" bIns="0">
            <a:spAutoFit/>
          </a:bodyPr>
          <a:lstStyle>
            <a:lvl1pPr>
              <a:defRPr sz="5291" b="1" i="0">
                <a:solidFill>
                  <a:schemeClr val="tx1"/>
                </a:solidFill>
                <a:latin typeface="Arial Rounded MT Bold"/>
                <a:ea typeface="+mj-ea"/>
                <a:cs typeface="Arial Rounded MT Bold"/>
              </a:defRPr>
            </a:lvl1pPr>
          </a:lstStyle>
          <a:p>
            <a:pPr algn="l">
              <a:lnSpc>
                <a:spcPct val="80000"/>
              </a:lnSpc>
            </a:pPr>
            <a:r>
              <a:rPr lang="fr-FR" sz="4400" kern="1200" dirty="0">
                <a:solidFill>
                  <a:srgbClr val="207282"/>
                </a:solidFill>
                <a:latin typeface="Calibri" panose="020F0502020204030204" pitchFamily="34" charset="0"/>
                <a:cs typeface="Calibri" panose="020F0502020204030204" pitchFamily="34" charset="0"/>
              </a:rPr>
              <a:t>Le guide pour bien préparer sa retraite</a:t>
            </a:r>
            <a:br>
              <a:rPr lang="fr-FR" sz="4400" kern="1200" dirty="0">
                <a:solidFill>
                  <a:srgbClr val="1EB3B3"/>
                </a:solidFill>
                <a:latin typeface="Calibri" panose="020F0502020204030204" pitchFamily="34" charset="0"/>
                <a:cs typeface="Calibri" panose="020F0502020204030204" pitchFamily="34" charset="0"/>
              </a:rPr>
            </a:br>
            <a:r>
              <a:rPr lang="fr-FR" sz="4400" kern="1200" dirty="0">
                <a:solidFill>
                  <a:srgbClr val="1EB3B3"/>
                </a:solidFill>
                <a:latin typeface="Calibri" panose="020F0502020204030204" pitchFamily="34" charset="0"/>
                <a:cs typeface="Calibri" panose="020F0502020204030204" pitchFamily="34" charset="0"/>
              </a:rPr>
              <a:t>grâce au portage salarial  </a:t>
            </a:r>
          </a:p>
          <a:p>
            <a:pPr algn="l">
              <a:lnSpc>
                <a:spcPct val="90000"/>
              </a:lnSpc>
              <a:spcBef>
                <a:spcPts val="600"/>
              </a:spcBef>
            </a:pPr>
            <a:r>
              <a:rPr lang="fr-FR" sz="2000" b="0" dirty="0">
                <a:solidFill>
                  <a:srgbClr val="207282"/>
                </a:solidFill>
                <a:latin typeface="+mn-lt"/>
              </a:rPr>
              <a:t>SPÉCIAL 55 ANS À 62 ANS </a:t>
            </a:r>
            <a:br>
              <a:rPr lang="fr-FR" sz="2000" b="0" dirty="0">
                <a:solidFill>
                  <a:srgbClr val="207282"/>
                </a:solidFill>
                <a:latin typeface="+mn-lt"/>
              </a:rPr>
            </a:br>
            <a:r>
              <a:rPr lang="fr-FR" sz="2000" b="0" dirty="0">
                <a:solidFill>
                  <a:srgbClr val="207282"/>
                </a:solidFill>
                <a:latin typeface="+mn-lt"/>
              </a:rPr>
              <a:t>CUMULER VOTRE RETRAITE ET UN EMPLOI </a:t>
            </a:r>
            <a:br>
              <a:rPr lang="fr-FR" sz="2000" b="0" dirty="0">
                <a:solidFill>
                  <a:srgbClr val="207282"/>
                </a:solidFill>
                <a:latin typeface="+mn-lt"/>
              </a:rPr>
            </a:br>
            <a:r>
              <a:rPr lang="fr-FR" sz="2000" b="0" dirty="0">
                <a:solidFill>
                  <a:srgbClr val="207282"/>
                </a:solidFill>
                <a:latin typeface="+mn-lt"/>
              </a:rPr>
              <a:t>LE PORTAGE SALARIAL </a:t>
            </a:r>
            <a:br>
              <a:rPr lang="fr-FR" sz="2000" b="0" dirty="0">
                <a:solidFill>
                  <a:srgbClr val="207282"/>
                </a:solidFill>
                <a:latin typeface="+mn-lt"/>
              </a:rPr>
            </a:br>
            <a:r>
              <a:rPr lang="fr-FR" sz="2000" b="0" dirty="0">
                <a:solidFill>
                  <a:srgbClr val="207282"/>
                </a:solidFill>
                <a:latin typeface="+mn-lt"/>
              </a:rPr>
              <a:t>CAS PRATIQUES</a:t>
            </a:r>
          </a:p>
          <a:p>
            <a:pPr algn="l">
              <a:lnSpc>
                <a:spcPct val="80000"/>
              </a:lnSpc>
            </a:pPr>
            <a:br>
              <a:rPr lang="fr-FR" altLang="fr-FR" sz="1600" b="0" kern="1200" dirty="0">
                <a:solidFill>
                  <a:srgbClr val="207282"/>
                </a:solidFill>
                <a:latin typeface="+mn-lt"/>
                <a:cs typeface="Calibri" panose="020F0502020204030204" pitchFamily="34" charset="0"/>
              </a:rPr>
            </a:br>
            <a:endParaRPr lang="fr-FR" altLang="fr-FR" sz="1600" b="0" kern="1200" dirty="0">
              <a:solidFill>
                <a:srgbClr val="207282"/>
              </a:solidFill>
              <a:latin typeface="+mn-lt"/>
              <a:cs typeface="Calibri" panose="020F0502020204030204" pitchFamily="34" charset="0"/>
            </a:endParaRPr>
          </a:p>
        </p:txBody>
      </p:sp>
      <p:sp>
        <p:nvSpPr>
          <p:cNvPr id="2" name="ZoneTexte 1">
            <a:extLst>
              <a:ext uri="{FF2B5EF4-FFF2-40B4-BE49-F238E27FC236}">
                <a16:creationId xmlns:a16="http://schemas.microsoft.com/office/drawing/2014/main" id="{1C22E80A-87F4-4F27-8958-D1643A63E7E4}"/>
              </a:ext>
            </a:extLst>
          </p:cNvPr>
          <p:cNvSpPr txBox="1"/>
          <p:nvPr/>
        </p:nvSpPr>
        <p:spPr>
          <a:xfrm>
            <a:off x="350837" y="9040568"/>
            <a:ext cx="1210588" cy="261610"/>
          </a:xfrm>
          <a:prstGeom prst="rect">
            <a:avLst/>
          </a:prstGeom>
          <a:noFill/>
        </p:spPr>
        <p:txBody>
          <a:bodyPr wrap="none" rtlCol="0">
            <a:spAutoFit/>
          </a:bodyPr>
          <a:lstStyle/>
          <a:p>
            <a:r>
              <a:rPr lang="fr-FR" sz="1050" dirty="0">
                <a:solidFill>
                  <a:schemeClr val="bg1">
                    <a:lumMod val="65000"/>
                  </a:schemeClr>
                </a:solidFill>
              </a:rPr>
              <a:t>V1-30-06-22-ML</a:t>
            </a:r>
          </a:p>
        </p:txBody>
      </p:sp>
    </p:spTree>
    <p:extLst>
      <p:ext uri="{BB962C8B-B14F-4D97-AF65-F5344CB8AC3E}">
        <p14:creationId xmlns:p14="http://schemas.microsoft.com/office/powerpoint/2010/main" val="411537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1EC7AB6-8304-7C06-6048-668E86858BD2}"/>
              </a:ext>
            </a:extLst>
          </p:cNvPr>
          <p:cNvPicPr>
            <a:picLocks noChangeAspect="1"/>
          </p:cNvPicPr>
          <p:nvPr/>
        </p:nvPicPr>
        <p:blipFill>
          <a:blip r:embed="rId2"/>
          <a:stretch>
            <a:fillRect/>
          </a:stretch>
        </p:blipFill>
        <p:spPr>
          <a:xfrm>
            <a:off x="-4861" y="1147"/>
            <a:ext cx="4422258" cy="1325163"/>
          </a:xfrm>
          <a:prstGeom prst="rect">
            <a:avLst/>
          </a:prstGeom>
        </p:spPr>
      </p:pic>
      <p:sp>
        <p:nvSpPr>
          <p:cNvPr id="15" name="Rectangle 14">
            <a:extLst>
              <a:ext uri="{FF2B5EF4-FFF2-40B4-BE49-F238E27FC236}">
                <a16:creationId xmlns:a16="http://schemas.microsoft.com/office/drawing/2014/main" id="{9F7AC5DA-36C2-81AF-1726-D1610238EB81}"/>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10</a:t>
            </a:fld>
            <a:endParaRPr lang="fr-FR" dirty="0">
              <a:solidFill>
                <a:srgbClr val="207283"/>
              </a:solidFill>
            </a:endParaRPr>
          </a:p>
        </p:txBody>
      </p:sp>
      <p:sp>
        <p:nvSpPr>
          <p:cNvPr id="20" name="Rectangle 19">
            <a:extLst>
              <a:ext uri="{FF2B5EF4-FFF2-40B4-BE49-F238E27FC236}">
                <a16:creationId xmlns:a16="http://schemas.microsoft.com/office/drawing/2014/main" id="{5202513E-1150-F0F3-B728-241945985683}"/>
              </a:ext>
            </a:extLst>
          </p:cNvPr>
          <p:cNvSpPr>
            <a:spLocks noChangeAspect="1"/>
          </p:cNvSpPr>
          <p:nvPr/>
        </p:nvSpPr>
        <p:spPr>
          <a:xfrm>
            <a:off x="247330" y="230681"/>
            <a:ext cx="7559675" cy="1408078"/>
          </a:xfrm>
          <a:prstGeom prst="rect">
            <a:avLst/>
          </a:prstGeom>
        </p:spPr>
        <p:txBody>
          <a:bodyPr wrap="square">
            <a:spAutoFit/>
          </a:bodyPr>
          <a:lstStyle/>
          <a:p>
            <a:pPr algn="l" defTabSz="336550" rtl="0" eaLnBrk="0" fontAlgn="base" hangingPunct="0">
              <a:lnSpc>
                <a:spcPct val="90000"/>
              </a:lnSpc>
              <a:spcBef>
                <a:spcPct val="0"/>
              </a:spcBef>
              <a:spcAft>
                <a:spcPct val="0"/>
              </a:spcAft>
              <a:buClr>
                <a:srgbClr val="000000"/>
              </a:buClr>
              <a:buSzPct val="100000"/>
            </a:pPr>
            <a: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t>Ancien Salarié du Régime Général,</a:t>
            </a:r>
            <a:b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br>
            <a: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t>comment cumuler votre retraite</a:t>
            </a:r>
            <a:b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br>
            <a: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t>et un emploi.</a:t>
            </a:r>
          </a:p>
          <a:p>
            <a:pPr algn="l" defTabSz="336550" rtl="0" eaLnBrk="0" fontAlgn="base" hangingPunct="0">
              <a:lnSpc>
                <a:spcPct val="90000"/>
              </a:lnSpc>
              <a:spcBef>
                <a:spcPct val="0"/>
              </a:spcBef>
              <a:spcAft>
                <a:spcPct val="0"/>
              </a:spcAft>
              <a:buClr>
                <a:srgbClr val="000000"/>
              </a:buClr>
              <a:buSzPct val="100000"/>
            </a:pPr>
            <a:endPar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endParaRPr>
          </a:p>
          <a:p>
            <a:pPr algn="l" defTabSz="336550" rtl="0" eaLnBrk="0" fontAlgn="base" hangingPunct="0">
              <a:lnSpc>
                <a:spcPct val="90000"/>
              </a:lnSpc>
              <a:spcBef>
                <a:spcPct val="0"/>
              </a:spcBef>
              <a:spcAft>
                <a:spcPct val="0"/>
              </a:spcAft>
              <a:buClr>
                <a:srgbClr val="000000"/>
              </a:buClr>
              <a:buSzPct val="100000"/>
              <a:buFont typeface="Times New Roman" panose="02020603050405020304" pitchFamily="18" charset="0"/>
            </a:pPr>
            <a: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t> </a:t>
            </a:r>
          </a:p>
        </p:txBody>
      </p:sp>
      <p:sp>
        <p:nvSpPr>
          <p:cNvPr id="24" name="Rectangle 23">
            <a:extLst>
              <a:ext uri="{FF2B5EF4-FFF2-40B4-BE49-F238E27FC236}">
                <a16:creationId xmlns:a16="http://schemas.microsoft.com/office/drawing/2014/main" id="{8313A54F-7B8D-6859-4B19-D0E2BF35C8E4}"/>
              </a:ext>
            </a:extLst>
          </p:cNvPr>
          <p:cNvSpPr/>
          <p:nvPr/>
        </p:nvSpPr>
        <p:spPr>
          <a:xfrm>
            <a:off x="699645" y="1583629"/>
            <a:ext cx="6009207" cy="6560770"/>
          </a:xfrm>
          <a:prstGeom prst="rect">
            <a:avLst/>
          </a:prstGeom>
        </p:spPr>
        <p:txBody>
          <a:bodyPr wrap="square">
            <a:spAutoFit/>
          </a:bodyPr>
          <a:lstStyle/>
          <a:p>
            <a:pPr>
              <a:spcBef>
                <a:spcPts val="600"/>
              </a:spcBef>
            </a:pPr>
            <a:r>
              <a:rPr lang="fr-FR" b="1" dirty="0">
                <a:solidFill>
                  <a:srgbClr val="1CB4B3"/>
                </a:solidFill>
                <a:latin typeface="+mn-lt"/>
              </a:rPr>
              <a:t>Quel statut choisir pour votre reprise d'activité ?</a:t>
            </a:r>
          </a:p>
          <a:p>
            <a:pPr>
              <a:spcBef>
                <a:spcPts val="600"/>
              </a:spcBef>
            </a:pPr>
            <a:r>
              <a:rPr lang="fr-FR" sz="1300" dirty="0">
                <a:latin typeface="+mn-lt"/>
              </a:rPr>
              <a:t>Différents statuts sont possibles et permettent de cumuler emploi salarié et retraite. Les conditions diffèrent cependant d'un statut à l'autre. </a:t>
            </a:r>
          </a:p>
          <a:p>
            <a:pPr>
              <a:spcBef>
                <a:spcPts val="400"/>
              </a:spcBef>
            </a:pPr>
            <a:r>
              <a:rPr lang="fr-FR" sz="1400" i="1" dirty="0">
                <a:latin typeface="+mn-lt"/>
              </a:rPr>
              <a:t>Si vous décidez d'être salarié en contrat de travail directement dans l'entreprise :</a:t>
            </a:r>
          </a:p>
          <a:p>
            <a:pPr marL="108000" indent="-108000">
              <a:spcBef>
                <a:spcPts val="400"/>
              </a:spcBef>
              <a:buFont typeface="Arial" panose="020B0604020202020204" pitchFamily="34" charset="0"/>
              <a:buChar char="•"/>
            </a:pPr>
            <a:r>
              <a:rPr lang="fr-FR" sz="1400" i="1" dirty="0">
                <a:latin typeface="+mn-lt"/>
              </a:rPr>
              <a:t>Dans tous les cas, vous pouvez signer un contrat de travail immédiatement chez un nouvel employeur. </a:t>
            </a:r>
          </a:p>
          <a:p>
            <a:pPr marL="108000" indent="-108000">
              <a:spcBef>
                <a:spcPts val="400"/>
              </a:spcBef>
              <a:buFont typeface="Arial" panose="020B0604020202020204" pitchFamily="34" charset="0"/>
              <a:buChar char="•"/>
            </a:pPr>
            <a:r>
              <a:rPr lang="fr-FR" sz="1400" i="1" dirty="0">
                <a:latin typeface="+mn-lt"/>
              </a:rPr>
              <a:t>En cas de cumul emploi retraite intégral, vous pouvez reprendre une activité immédiatement chez votre précédent employeur. </a:t>
            </a:r>
          </a:p>
          <a:p>
            <a:pPr marL="108000" indent="-108000">
              <a:spcBef>
                <a:spcPts val="400"/>
              </a:spcBef>
              <a:buFont typeface="Arial" panose="020B0604020202020204" pitchFamily="34" charset="0"/>
              <a:buChar char="•"/>
            </a:pPr>
            <a:r>
              <a:rPr lang="fr-FR" sz="1400" i="1" dirty="0">
                <a:latin typeface="+mn-lt"/>
              </a:rPr>
              <a:t>En cas de cumul emploi retraite plafonné, vous devrez patienter 6 mois, après le début de votre retraite, pour reprendre une activité chez votre ancien employeur.</a:t>
            </a:r>
          </a:p>
          <a:p>
            <a:pPr marL="108000" indent="-108000">
              <a:spcBef>
                <a:spcPts val="400"/>
              </a:spcBef>
              <a:buFont typeface="Arial" panose="020B0604020202020204" pitchFamily="34" charset="0"/>
              <a:buChar char="•"/>
            </a:pPr>
            <a:r>
              <a:rPr lang="fr-FR" sz="1400" i="1" dirty="0">
                <a:latin typeface="+mn-lt"/>
              </a:rPr>
              <a:t>Si le statut d'indépendant vous correspond, vous pouvez bénéficier :</a:t>
            </a:r>
          </a:p>
          <a:p>
            <a:pPr marL="108000" indent="-108000">
              <a:spcBef>
                <a:spcPts val="400"/>
              </a:spcBef>
              <a:buFont typeface="Arial" panose="020B0604020202020204" pitchFamily="34" charset="0"/>
              <a:buChar char="•"/>
            </a:pPr>
            <a:r>
              <a:rPr lang="fr-FR" sz="1400" i="1" dirty="0">
                <a:latin typeface="+mn-lt"/>
              </a:rPr>
              <a:t>du cumul emploi retraite libéralisé : sans limite de revenus, si vous avez atteint l'âge légal de la retraite ou l'âge du taux plein, si vous avez une retraite à taux plein et si vous avez liquidé l'ensemble de vos pensions de retraite de base et complémentaire.</a:t>
            </a:r>
            <a:br>
              <a:rPr lang="fr-FR" sz="1400" i="1" dirty="0">
                <a:latin typeface="+mn-lt"/>
              </a:rPr>
            </a:br>
            <a:r>
              <a:rPr lang="fr-FR" sz="1400" i="1" dirty="0">
                <a:latin typeface="+mn-lt"/>
              </a:rPr>
              <a:t>du cumul emploi retraite plafonné : dans les autres cas, avec une limite de revenus de 40 524 €, pour une activité exercée dans une zone de revitalisation rurale ou dans un quartier prioritaire, ou de 20 262 € pour toutes les autres zones.</a:t>
            </a:r>
          </a:p>
          <a:p>
            <a:pPr marL="108000" indent="-108000">
              <a:spcBef>
                <a:spcPts val="400"/>
              </a:spcBef>
              <a:buFont typeface="Arial" panose="020B0604020202020204" pitchFamily="34" charset="0"/>
              <a:buChar char="•"/>
            </a:pPr>
            <a:r>
              <a:rPr lang="fr-FR" sz="1400" i="1" dirty="0">
                <a:latin typeface="+mn-lt"/>
              </a:rPr>
              <a:t>Si vous préférez l'accompagnement du portage salarial, vous pouvez cumuler les avantages du statut salarié, avec la flexibilité d'une activité indépendante. Les conditions de signature d'un contrat en portage salarial sont les mêmes que pour un contrat de travail classique.</a:t>
            </a:r>
          </a:p>
          <a:p>
            <a:pPr>
              <a:spcBef>
                <a:spcPts val="600"/>
              </a:spcBef>
            </a:pPr>
            <a:endParaRPr lang="fr-FR" sz="1300" dirty="0">
              <a:latin typeface="+mn-lt"/>
            </a:endParaRPr>
          </a:p>
          <a:p>
            <a:pPr>
              <a:spcBef>
                <a:spcPts val="600"/>
              </a:spcBef>
            </a:pPr>
            <a:endParaRPr lang="fr-FR" sz="1300" dirty="0">
              <a:latin typeface="+mn-lt"/>
            </a:endParaRPr>
          </a:p>
          <a:p>
            <a:pPr>
              <a:spcBef>
                <a:spcPts val="600"/>
              </a:spcBef>
            </a:pPr>
            <a:endParaRPr lang="fr-FR" sz="1300" dirty="0">
              <a:latin typeface="+mn-lt"/>
            </a:endParaRPr>
          </a:p>
        </p:txBody>
      </p:sp>
    </p:spTree>
    <p:extLst>
      <p:ext uri="{BB962C8B-B14F-4D97-AF65-F5344CB8AC3E}">
        <p14:creationId xmlns:p14="http://schemas.microsoft.com/office/powerpoint/2010/main" val="204754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5CB98AF-B07A-5D95-8ACB-F4EDAABE1A9D}"/>
              </a:ext>
            </a:extLst>
          </p:cNvPr>
          <p:cNvPicPr>
            <a:picLocks noChangeAspect="1"/>
          </p:cNvPicPr>
          <p:nvPr/>
        </p:nvPicPr>
        <p:blipFill>
          <a:blip r:embed="rId2"/>
          <a:stretch>
            <a:fillRect/>
          </a:stretch>
        </p:blipFill>
        <p:spPr>
          <a:xfrm>
            <a:off x="-17925" y="6012"/>
            <a:ext cx="7505700" cy="1435100"/>
          </a:xfrm>
          <a:prstGeom prst="rect">
            <a:avLst/>
          </a:prstGeom>
        </p:spPr>
      </p:pic>
      <p:sp>
        <p:nvSpPr>
          <p:cNvPr id="3" name="Rectangle 2">
            <a:extLst>
              <a:ext uri="{FF2B5EF4-FFF2-40B4-BE49-F238E27FC236}">
                <a16:creationId xmlns:a16="http://schemas.microsoft.com/office/drawing/2014/main" id="{BDC7DF0B-C81E-7091-4C4C-541E56A3AC98}"/>
              </a:ext>
            </a:extLst>
          </p:cNvPr>
          <p:cNvSpPr txBox="1">
            <a:spLocks noChangeArrowheads="1"/>
          </p:cNvSpPr>
          <p:nvPr/>
        </p:nvSpPr>
        <p:spPr>
          <a:xfrm>
            <a:off x="427037" y="456433"/>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r>
              <a:rPr lang="fr-FR" sz="3200" b="1" dirty="0">
                <a:solidFill>
                  <a:srgbClr val="EE9F35"/>
                </a:solidFill>
                <a:latin typeface="Calibri" panose="020F0502020204030204" pitchFamily="34" charset="0"/>
                <a:cs typeface="Calibri" panose="020F0502020204030204" pitchFamily="34" charset="0"/>
              </a:rPr>
              <a:t>Demandez une retraite anticipée !</a:t>
            </a:r>
          </a:p>
        </p:txBody>
      </p:sp>
      <p:sp>
        <p:nvSpPr>
          <p:cNvPr id="4" name="Rectangle 3">
            <a:extLst>
              <a:ext uri="{FF2B5EF4-FFF2-40B4-BE49-F238E27FC236}">
                <a16:creationId xmlns:a16="http://schemas.microsoft.com/office/drawing/2014/main" id="{2FD57183-E7C7-A5D8-AD4D-862344E50A09}"/>
              </a:ext>
            </a:extLst>
          </p:cNvPr>
          <p:cNvSpPr/>
          <p:nvPr/>
        </p:nvSpPr>
        <p:spPr>
          <a:xfrm>
            <a:off x="699645" y="1759927"/>
            <a:ext cx="6204392" cy="8792150"/>
          </a:xfrm>
          <a:prstGeom prst="rect">
            <a:avLst/>
          </a:prstGeom>
        </p:spPr>
        <p:txBody>
          <a:bodyPr wrap="square">
            <a:spAutoFit/>
          </a:bodyPr>
          <a:lstStyle/>
          <a:p>
            <a:pPr>
              <a:spcBef>
                <a:spcPts val="1200"/>
              </a:spcBef>
              <a:spcAft>
                <a:spcPts val="600"/>
              </a:spcAft>
            </a:pPr>
            <a:r>
              <a:rPr lang="fr-FR" b="1" dirty="0">
                <a:solidFill>
                  <a:srgbClr val="1CB4B3"/>
                </a:solidFill>
                <a:latin typeface="+mn-lt"/>
              </a:rPr>
              <a:t>Envie de ralentir le rythme ? Demandez une retraite anticipée !</a:t>
            </a:r>
          </a:p>
          <a:p>
            <a:r>
              <a:rPr lang="fr-FR" sz="1300" dirty="0">
                <a:latin typeface="+mn-lt"/>
              </a:rPr>
              <a:t>En France il est possible de prendre sa retraite avant d'avoir atteint l'âge légal de départ à la retraite. </a:t>
            </a:r>
          </a:p>
          <a:p>
            <a:pPr>
              <a:spcBef>
                <a:spcPts val="600"/>
              </a:spcBef>
            </a:pPr>
            <a:r>
              <a:rPr lang="fr-FR" sz="1300" dirty="0">
                <a:latin typeface="+mn-lt"/>
              </a:rPr>
              <a:t>S'il est fixé à 62 ans pour les personnes nées à partir de 1955, des dispositifs permettent de profiter d'un départ anticipé. </a:t>
            </a:r>
          </a:p>
          <a:p>
            <a:pPr>
              <a:spcBef>
                <a:spcPts val="600"/>
              </a:spcBef>
            </a:pPr>
            <a:r>
              <a:rPr lang="fr-FR" sz="1300" dirty="0">
                <a:latin typeface="+mn-lt"/>
              </a:rPr>
              <a:t>Cela dépend bien sûr de différents critères et demande un minimum d'organisation. </a:t>
            </a:r>
          </a:p>
          <a:p>
            <a:pPr>
              <a:spcBef>
                <a:spcPts val="2400"/>
              </a:spcBef>
            </a:pPr>
            <a:r>
              <a:rPr lang="fr-FR" b="1" dirty="0">
                <a:solidFill>
                  <a:srgbClr val="1CB4B3"/>
                </a:solidFill>
                <a:latin typeface="+mn-lt"/>
              </a:rPr>
              <a:t>Comment fonctionne la retraite anticipée et qui est concerné ? </a:t>
            </a:r>
          </a:p>
          <a:p>
            <a:pPr>
              <a:spcBef>
                <a:spcPts val="600"/>
              </a:spcBef>
            </a:pPr>
            <a:r>
              <a:rPr lang="fr-FR" sz="1300" dirty="0">
                <a:latin typeface="+mn-lt"/>
              </a:rPr>
              <a:t>Le nombre de trimestres cotisés déterminent l'âge à partir duquel vous pouvez prendre votre retraite. </a:t>
            </a:r>
          </a:p>
          <a:p>
            <a:pPr>
              <a:spcBef>
                <a:spcPts val="600"/>
              </a:spcBef>
            </a:pPr>
            <a:r>
              <a:rPr lang="fr-FR" sz="1300" dirty="0">
                <a:latin typeface="+mn-lt"/>
              </a:rPr>
              <a:t>Lorsqu'on parle de carrière longue, cela signifie alors que le cotisant a commencé à travailler avant 20 ans. </a:t>
            </a:r>
          </a:p>
          <a:p>
            <a:pPr>
              <a:spcBef>
                <a:spcPts val="600"/>
              </a:spcBef>
            </a:pPr>
            <a:r>
              <a:rPr lang="fr-FR" sz="1300" dirty="0">
                <a:latin typeface="+mn-lt"/>
              </a:rPr>
              <a:t>Une pénibilité ou un handicap sont également des raisons permettant de prévoir une retraite plus tôt que prévu.</a:t>
            </a:r>
          </a:p>
          <a:p>
            <a:pPr>
              <a:spcBef>
                <a:spcPts val="600"/>
              </a:spcBef>
            </a:pPr>
            <a:r>
              <a:rPr lang="fr-FR" sz="1400" i="1" dirty="0">
                <a:latin typeface="+mn-lt"/>
              </a:rPr>
              <a:t>Attention car ce dispositif ne s'applique pas à tous les régimes d'assurance. Par exemple, le départ anticipé pour pénibilité ne s'applique que pour :</a:t>
            </a:r>
          </a:p>
          <a:p>
            <a:pPr marL="108000" indent="-108000">
              <a:spcBef>
                <a:spcPts val="600"/>
              </a:spcBef>
              <a:buFont typeface="Arial" panose="020B0604020202020204" pitchFamily="34" charset="0"/>
              <a:buChar char="•"/>
            </a:pPr>
            <a:r>
              <a:rPr lang="fr-FR" sz="1400" i="1" dirty="0">
                <a:latin typeface="+mn-lt"/>
              </a:rPr>
              <a:t>Les salariés du régime général,</a:t>
            </a:r>
          </a:p>
          <a:p>
            <a:pPr marL="108000" indent="-108000">
              <a:spcBef>
                <a:spcPts val="600"/>
              </a:spcBef>
              <a:buFont typeface="Arial" panose="020B0604020202020204" pitchFamily="34" charset="0"/>
              <a:buChar char="•"/>
            </a:pPr>
            <a:r>
              <a:rPr lang="fr-FR" sz="1400" i="1" dirty="0">
                <a:latin typeface="+mn-lt"/>
              </a:rPr>
              <a:t>Les salariés affiliés à la MSA (Mutualité Sociale Agricole)</a:t>
            </a:r>
          </a:p>
          <a:p>
            <a:pPr marL="108000" indent="-108000">
              <a:spcBef>
                <a:spcPts val="600"/>
              </a:spcBef>
              <a:buFont typeface="Arial" panose="020B0604020202020204" pitchFamily="34" charset="0"/>
              <a:buChar char="•"/>
            </a:pPr>
            <a:r>
              <a:rPr lang="fr-FR" sz="1400" i="1" dirty="0">
                <a:latin typeface="+mn-lt"/>
              </a:rPr>
              <a:t>Les exploitants agricoles, non-salariés mais affiliés à la MSA</a:t>
            </a:r>
          </a:p>
          <a:p>
            <a:pPr>
              <a:spcBef>
                <a:spcPts val="2400"/>
              </a:spcBef>
            </a:pPr>
            <a:r>
              <a:rPr lang="fr-FR" b="1" dirty="0">
                <a:solidFill>
                  <a:srgbClr val="1CB4B3"/>
                </a:solidFill>
                <a:latin typeface="+mn-lt"/>
              </a:rPr>
              <a:t>La retraite anticipée pour pénibilité </a:t>
            </a:r>
          </a:p>
          <a:p>
            <a:pPr>
              <a:spcBef>
                <a:spcPts val="600"/>
              </a:spcBef>
            </a:pPr>
            <a:r>
              <a:rPr lang="fr-FR" sz="1300" dirty="0">
                <a:latin typeface="+mn-lt"/>
              </a:rPr>
              <a:t>On parle dans ce cas d'acquisition de points sur un compte professionnel de prévention et le fait de justifier d'une incapacité permanente au travail. Le cotisant peut alors faire une demande de départ à la retraite avant 60 ans. </a:t>
            </a:r>
          </a:p>
          <a:p>
            <a:pPr marL="108000" indent="-108000">
              <a:spcBef>
                <a:spcPts val="600"/>
              </a:spcBef>
              <a:buFont typeface="Arial" panose="020B0604020202020204" pitchFamily="34" charset="0"/>
              <a:buChar char="•"/>
            </a:pPr>
            <a:r>
              <a:rPr lang="fr-FR" sz="1400" i="1" dirty="0">
                <a:latin typeface="+mn-lt"/>
              </a:rPr>
              <a:t>Si le cotisant justifie une incapacité au travail de 20% à la suite d’un accident de travail, une retraite anticipée pour pénibilité sans condition de durée d'assurance peut lui être accordée. </a:t>
            </a:r>
          </a:p>
          <a:p>
            <a:pPr marL="108000" indent="-108000">
              <a:spcBef>
                <a:spcPts val="600"/>
              </a:spcBef>
              <a:buFont typeface="Arial" panose="020B0604020202020204" pitchFamily="34" charset="0"/>
              <a:buChar char="•"/>
            </a:pPr>
            <a:r>
              <a:rPr lang="fr-FR" sz="1400" i="1" dirty="0">
                <a:latin typeface="+mn-lt"/>
              </a:rPr>
              <a:t>Si l'incapacité au travail est comprise entre 10 et 20%, le cotisant peut prétendre à un départ à la retraite à 60 ans. Attention toutefois car 10%, minimum doivent être dus à un même accident ou une </a:t>
            </a:r>
            <a:r>
              <a:rPr lang="fr-FR" sz="1400" dirty="0">
                <a:latin typeface="+mn-lt"/>
              </a:rPr>
              <a:t>même maladie. </a:t>
            </a:r>
          </a:p>
          <a:p>
            <a:pPr marL="108000" indent="-108000">
              <a:spcBef>
                <a:spcPts val="400"/>
              </a:spcBef>
              <a:buFont typeface="Arial" panose="020B0604020202020204" pitchFamily="34" charset="0"/>
              <a:buChar char="•"/>
            </a:pPr>
            <a:endParaRPr lang="fr-FR" sz="1300" dirty="0">
              <a:latin typeface="+mn-lt"/>
            </a:endParaRPr>
          </a:p>
          <a:p>
            <a:pPr>
              <a:spcBef>
                <a:spcPts val="600"/>
              </a:spcBef>
            </a:pPr>
            <a:endParaRPr lang="fr-FR" sz="1300" dirty="0">
              <a:latin typeface="+mn-lt"/>
            </a:endParaRPr>
          </a:p>
          <a:p>
            <a:pPr>
              <a:spcBef>
                <a:spcPts val="600"/>
              </a:spcBef>
            </a:pPr>
            <a:endParaRPr lang="fr-FR" sz="1300" dirty="0">
              <a:latin typeface="+mn-lt"/>
            </a:endParaRPr>
          </a:p>
          <a:p>
            <a:pPr>
              <a:spcBef>
                <a:spcPts val="600"/>
              </a:spcBef>
            </a:pPr>
            <a:endParaRPr lang="fr-FR" sz="1300" dirty="0">
              <a:latin typeface="+mn-lt"/>
            </a:endParaRPr>
          </a:p>
        </p:txBody>
      </p:sp>
      <p:sp>
        <p:nvSpPr>
          <p:cNvPr id="7" name="Rectangle 6">
            <a:extLst>
              <a:ext uri="{FF2B5EF4-FFF2-40B4-BE49-F238E27FC236}">
                <a16:creationId xmlns:a16="http://schemas.microsoft.com/office/drawing/2014/main" id="{061479BB-BD1C-CC15-95FB-8AE5FFDDB537}"/>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11</a:t>
            </a:fld>
            <a:endParaRPr lang="fr-FR" dirty="0">
              <a:solidFill>
                <a:srgbClr val="207283"/>
              </a:solidFill>
            </a:endParaRPr>
          </a:p>
        </p:txBody>
      </p:sp>
    </p:spTree>
    <p:extLst>
      <p:ext uri="{BB962C8B-B14F-4D97-AF65-F5344CB8AC3E}">
        <p14:creationId xmlns:p14="http://schemas.microsoft.com/office/powerpoint/2010/main" val="176077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AD1A866-D112-637C-C63C-EA6F4FD68542}"/>
              </a:ext>
            </a:extLst>
          </p:cNvPr>
          <p:cNvPicPr>
            <a:picLocks noChangeAspect="1"/>
          </p:cNvPicPr>
          <p:nvPr/>
        </p:nvPicPr>
        <p:blipFill>
          <a:blip r:embed="rId2"/>
          <a:stretch>
            <a:fillRect/>
          </a:stretch>
        </p:blipFill>
        <p:spPr>
          <a:xfrm>
            <a:off x="-17925" y="6012"/>
            <a:ext cx="4368259" cy="835217"/>
          </a:xfrm>
          <a:prstGeom prst="rect">
            <a:avLst/>
          </a:prstGeom>
        </p:spPr>
      </p:pic>
      <p:sp>
        <p:nvSpPr>
          <p:cNvPr id="3" name="Rectangle 2">
            <a:extLst>
              <a:ext uri="{FF2B5EF4-FFF2-40B4-BE49-F238E27FC236}">
                <a16:creationId xmlns:a16="http://schemas.microsoft.com/office/drawing/2014/main" id="{BDC7DF0B-C81E-7091-4C4C-541E56A3AC98}"/>
              </a:ext>
            </a:extLst>
          </p:cNvPr>
          <p:cNvSpPr txBox="1">
            <a:spLocks noChangeArrowheads="1"/>
          </p:cNvSpPr>
          <p:nvPr/>
        </p:nvSpPr>
        <p:spPr>
          <a:xfrm>
            <a:off x="198437" y="239712"/>
            <a:ext cx="6800850" cy="990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r>
              <a:rPr lang="fr-FR" sz="1900" b="1" dirty="0">
                <a:solidFill>
                  <a:srgbClr val="EE9F35"/>
                </a:solidFill>
                <a:latin typeface="Calibri" panose="020F0502020204030204" pitchFamily="34" charset="0"/>
                <a:cs typeface="Calibri" panose="020F0502020204030204" pitchFamily="34" charset="0"/>
              </a:rPr>
              <a:t>Demandez une retraite anticipée !</a:t>
            </a:r>
          </a:p>
        </p:txBody>
      </p:sp>
      <p:sp>
        <p:nvSpPr>
          <p:cNvPr id="4" name="Rectangle 3">
            <a:extLst>
              <a:ext uri="{FF2B5EF4-FFF2-40B4-BE49-F238E27FC236}">
                <a16:creationId xmlns:a16="http://schemas.microsoft.com/office/drawing/2014/main" id="{2FD57183-E7C7-A5D8-AD4D-862344E50A09}"/>
              </a:ext>
            </a:extLst>
          </p:cNvPr>
          <p:cNvSpPr/>
          <p:nvPr/>
        </p:nvSpPr>
        <p:spPr>
          <a:xfrm>
            <a:off x="699645" y="1210194"/>
            <a:ext cx="6204392" cy="6401753"/>
          </a:xfrm>
          <a:prstGeom prst="rect">
            <a:avLst/>
          </a:prstGeom>
        </p:spPr>
        <p:txBody>
          <a:bodyPr wrap="square">
            <a:spAutoFit/>
          </a:bodyPr>
          <a:lstStyle/>
          <a:p>
            <a:pPr>
              <a:spcBef>
                <a:spcPts val="600"/>
              </a:spcBef>
            </a:pPr>
            <a:r>
              <a:rPr lang="fr-FR" b="1" dirty="0">
                <a:solidFill>
                  <a:srgbClr val="1CB4B3"/>
                </a:solidFill>
                <a:latin typeface="+mn-lt"/>
              </a:rPr>
              <a:t>La retraite anticipée pour handicap </a:t>
            </a:r>
          </a:p>
          <a:p>
            <a:pPr>
              <a:spcBef>
                <a:spcPts val="600"/>
              </a:spcBef>
            </a:pPr>
            <a:r>
              <a:rPr lang="fr-FR" sz="1300" dirty="0">
                <a:latin typeface="+mn-lt"/>
              </a:rPr>
              <a:t>Il est possible de demander un départ à la retraite à taux plein en cas de handicap. Le cotisant doit alors avoir un taux d'incapacité permanente d'un minimum de 50%. </a:t>
            </a:r>
          </a:p>
          <a:p>
            <a:pPr>
              <a:spcBef>
                <a:spcPts val="600"/>
              </a:spcBef>
            </a:pPr>
            <a:r>
              <a:rPr lang="fr-FR" sz="1300" dirty="0">
                <a:latin typeface="+mn-lt"/>
              </a:rPr>
              <a:t>Ce taux doit être prononcé par la MDPH (Maison Départementale des Personnes Handicapées) ou le cotisant doit avoir la Reconnaissance de la Qualité de Travail Handicapé (RQTH). </a:t>
            </a:r>
          </a:p>
          <a:p>
            <a:pPr>
              <a:spcBef>
                <a:spcPts val="600"/>
              </a:spcBef>
            </a:pPr>
            <a:r>
              <a:rPr lang="fr-FR" sz="1300" dirty="0">
                <a:latin typeface="+mn-lt"/>
              </a:rPr>
              <a:t>Le cotisant doit aussi justifier d'une affiliation à l'assurance vieillesse ainsi que d'un nombre minimal de trimestre cotisés. </a:t>
            </a:r>
          </a:p>
          <a:p>
            <a:pPr>
              <a:spcBef>
                <a:spcPts val="600"/>
              </a:spcBef>
            </a:pPr>
            <a:r>
              <a:rPr lang="fr-FR" sz="1300" dirty="0">
                <a:latin typeface="+mn-lt"/>
              </a:rPr>
              <a:t>Vous pouvez donc avoir une idée de votre âge de départ à la retraite en fonction de votre année de naissance, votre durée de cotisation et la durée minimale d'affiliation.</a:t>
            </a:r>
          </a:p>
          <a:p>
            <a:pPr>
              <a:spcBef>
                <a:spcPts val="600"/>
              </a:spcBef>
            </a:pPr>
            <a:r>
              <a:rPr lang="fr-FR" b="1" dirty="0">
                <a:solidFill>
                  <a:srgbClr val="1CB4B3"/>
                </a:solidFill>
                <a:latin typeface="+mn-lt"/>
              </a:rPr>
              <a:t>Comment faire la demande de retraite anticipée ? </a:t>
            </a:r>
          </a:p>
          <a:p>
            <a:pPr>
              <a:spcBef>
                <a:spcPts val="600"/>
              </a:spcBef>
            </a:pPr>
            <a:r>
              <a:rPr lang="fr-FR" sz="1300" dirty="0">
                <a:latin typeface="+mn-lt"/>
              </a:rPr>
              <a:t>C'est au cotisant d'effectuer ce type de démarche auprès de l'assurance retraite dont il dépend, plusieurs mois avant la date de départ à la retraite souhaitée. </a:t>
            </a:r>
          </a:p>
          <a:p>
            <a:pPr>
              <a:spcBef>
                <a:spcPts val="600"/>
              </a:spcBef>
            </a:pPr>
            <a:r>
              <a:rPr lang="fr-FR" sz="1300" dirty="0">
                <a:latin typeface="+mn-lt"/>
              </a:rPr>
              <a:t>Vous devrez alors remplir un dossier et justifier que vous remplissez les conditions nécessaires. </a:t>
            </a:r>
          </a:p>
          <a:p>
            <a:pPr>
              <a:spcBef>
                <a:spcPts val="600"/>
              </a:spcBef>
            </a:pPr>
            <a:r>
              <a:rPr lang="fr-FR" sz="1300" dirty="0">
                <a:latin typeface="+mn-lt"/>
              </a:rPr>
              <a:t>Bien sûr, il est vivement conseillé de ne pas arrêter de travailler tant que la confirmation de votre départ à la retraite n'a pas été confirmé.</a:t>
            </a:r>
          </a:p>
          <a:p>
            <a:pPr>
              <a:spcBef>
                <a:spcPts val="600"/>
              </a:spcBef>
            </a:pPr>
            <a:r>
              <a:rPr lang="fr-FR" b="1" dirty="0">
                <a:solidFill>
                  <a:srgbClr val="1CB4B3"/>
                </a:solidFill>
                <a:latin typeface="+mn-lt"/>
              </a:rPr>
              <a:t>Pour ne rien manquer, pensez au portage salarial ! </a:t>
            </a:r>
          </a:p>
          <a:p>
            <a:pPr>
              <a:spcBef>
                <a:spcPts val="600"/>
              </a:spcBef>
            </a:pPr>
            <a:r>
              <a:rPr lang="fr-FR" sz="1300" dirty="0">
                <a:latin typeface="+mn-lt"/>
              </a:rPr>
              <a:t>Il peut être facile d'oublier un document, une étape ou tout simplement une information. </a:t>
            </a:r>
          </a:p>
          <a:p>
            <a:pPr>
              <a:spcBef>
                <a:spcPts val="600"/>
              </a:spcBef>
            </a:pPr>
            <a:r>
              <a:rPr lang="fr-FR" sz="1300" dirty="0">
                <a:latin typeface="+mn-lt"/>
              </a:rPr>
              <a:t>Pour éviter d'éventuels pièges, pensez au portage salarial. Cela vous permet de déléguer ces points administratifs tout en restant focus sur votre activité !</a:t>
            </a:r>
          </a:p>
          <a:p>
            <a:pPr>
              <a:spcBef>
                <a:spcPts val="600"/>
              </a:spcBef>
            </a:pPr>
            <a:endParaRPr lang="fr-FR" sz="1300" dirty="0">
              <a:latin typeface="+mn-lt"/>
            </a:endParaRPr>
          </a:p>
          <a:p>
            <a:pPr>
              <a:spcBef>
                <a:spcPts val="600"/>
              </a:spcBef>
            </a:pPr>
            <a:endParaRPr lang="fr-FR" sz="1300" dirty="0">
              <a:latin typeface="+mn-lt"/>
            </a:endParaRPr>
          </a:p>
          <a:p>
            <a:pPr>
              <a:spcBef>
                <a:spcPts val="600"/>
              </a:spcBef>
            </a:pPr>
            <a:endParaRPr lang="fr-FR" sz="1300" dirty="0">
              <a:latin typeface="+mn-lt"/>
            </a:endParaRPr>
          </a:p>
        </p:txBody>
      </p:sp>
      <p:sp>
        <p:nvSpPr>
          <p:cNvPr id="7" name="Rectangle 6">
            <a:extLst>
              <a:ext uri="{FF2B5EF4-FFF2-40B4-BE49-F238E27FC236}">
                <a16:creationId xmlns:a16="http://schemas.microsoft.com/office/drawing/2014/main" id="{B187F9B2-9027-43D3-CF78-3C99FCD66B79}"/>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12</a:t>
            </a:fld>
            <a:endParaRPr lang="fr-FR" dirty="0">
              <a:solidFill>
                <a:srgbClr val="207283"/>
              </a:solidFill>
            </a:endParaRPr>
          </a:p>
        </p:txBody>
      </p:sp>
    </p:spTree>
    <p:extLst>
      <p:ext uri="{BB962C8B-B14F-4D97-AF65-F5344CB8AC3E}">
        <p14:creationId xmlns:p14="http://schemas.microsoft.com/office/powerpoint/2010/main" val="386980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54DF76C-EDF9-913B-8B86-FED8C75162E5}"/>
              </a:ext>
            </a:extLst>
          </p:cNvPr>
          <p:cNvPicPr>
            <a:picLocks noChangeAspect="1"/>
          </p:cNvPicPr>
          <p:nvPr/>
        </p:nvPicPr>
        <p:blipFill rotWithShape="1">
          <a:blip r:embed="rId2">
            <a:extLst>
              <a:ext uri="{28A0092B-C50C-407E-A947-70E740481C1C}">
                <a14:useLocalDpi xmlns:a14="http://schemas.microsoft.com/office/drawing/2010/main" val="0"/>
              </a:ext>
            </a:extLst>
          </a:blip>
          <a:srcRect l="18130" t="8509" r="30686" b="8083"/>
          <a:stretch/>
        </p:blipFill>
        <p:spPr>
          <a:xfrm>
            <a:off x="-17925" y="25703"/>
            <a:ext cx="7563836" cy="10073995"/>
          </a:xfrm>
          <a:prstGeom prst="rect">
            <a:avLst/>
          </a:prstGeom>
        </p:spPr>
      </p:pic>
      <p:pic>
        <p:nvPicPr>
          <p:cNvPr id="4" name="Image 3">
            <a:extLst>
              <a:ext uri="{FF2B5EF4-FFF2-40B4-BE49-F238E27FC236}">
                <a16:creationId xmlns:a16="http://schemas.microsoft.com/office/drawing/2014/main" id="{6298F3D0-DDC0-06A4-DC9A-DE587B137484}"/>
              </a:ext>
            </a:extLst>
          </p:cNvPr>
          <p:cNvPicPr>
            <a:picLocks noChangeAspect="1"/>
          </p:cNvPicPr>
          <p:nvPr/>
        </p:nvPicPr>
        <p:blipFill rotWithShape="1">
          <a:blip r:embed="rId2">
            <a:extLst>
              <a:ext uri="{28A0092B-C50C-407E-A947-70E740481C1C}">
                <a14:useLocalDpi xmlns:a14="http://schemas.microsoft.com/office/drawing/2010/main" val="0"/>
              </a:ext>
            </a:extLst>
          </a:blip>
          <a:srcRect l="20071" t="9372" r="28745" b="7220"/>
          <a:stretch/>
        </p:blipFill>
        <p:spPr>
          <a:xfrm>
            <a:off x="4857" y="0"/>
            <a:ext cx="7563836" cy="10073995"/>
          </a:xfrm>
          <a:prstGeom prst="rect">
            <a:avLst/>
          </a:prstGeom>
        </p:spPr>
      </p:pic>
      <p:pic>
        <p:nvPicPr>
          <p:cNvPr id="5" name="Image 4">
            <a:extLst>
              <a:ext uri="{FF2B5EF4-FFF2-40B4-BE49-F238E27FC236}">
                <a16:creationId xmlns:a16="http://schemas.microsoft.com/office/drawing/2014/main" id="{98EF346C-D1EA-4CDC-58D9-A8A1D161EE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4528" r="2623"/>
          <a:stretch/>
        </p:blipFill>
        <p:spPr>
          <a:xfrm flipH="1">
            <a:off x="-17925" y="6630"/>
            <a:ext cx="7586618" cy="1432800"/>
          </a:xfrm>
          <a:prstGeom prst="rect">
            <a:avLst/>
          </a:prstGeom>
          <a:noFill/>
        </p:spPr>
      </p:pic>
      <p:sp>
        <p:nvSpPr>
          <p:cNvPr id="7" name="Rectangle 6">
            <a:extLst>
              <a:ext uri="{FF2B5EF4-FFF2-40B4-BE49-F238E27FC236}">
                <a16:creationId xmlns:a16="http://schemas.microsoft.com/office/drawing/2014/main" id="{F41DC4B0-263D-E38F-2A94-5063319629CB}"/>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13</a:t>
            </a:fld>
            <a:endParaRPr lang="fr-FR" dirty="0">
              <a:solidFill>
                <a:srgbClr val="207283"/>
              </a:solidFill>
            </a:endParaRPr>
          </a:p>
        </p:txBody>
      </p:sp>
      <p:sp>
        <p:nvSpPr>
          <p:cNvPr id="9" name="Rectangle 2">
            <a:extLst>
              <a:ext uri="{FF2B5EF4-FFF2-40B4-BE49-F238E27FC236}">
                <a16:creationId xmlns:a16="http://schemas.microsoft.com/office/drawing/2014/main" id="{DD1EB4D6-592A-6ADF-236D-11286A758061}"/>
              </a:ext>
            </a:extLst>
          </p:cNvPr>
          <p:cNvSpPr txBox="1">
            <a:spLocks noChangeArrowheads="1"/>
          </p:cNvSpPr>
          <p:nvPr/>
        </p:nvSpPr>
        <p:spPr>
          <a:xfrm>
            <a:off x="427037" y="456433"/>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lnSpc>
                <a:spcPct val="90000"/>
              </a:lnSpc>
            </a:pPr>
            <a:r>
              <a:rPr lang="fr-FR" sz="3200" b="1" dirty="0">
                <a:solidFill>
                  <a:schemeClr val="bg1"/>
                </a:solidFill>
                <a:cs typeface="Arial"/>
              </a:rPr>
              <a:t>Les cas pratiques </a:t>
            </a:r>
            <a:r>
              <a:rPr lang="fr-FR" sz="3200" b="1" dirty="0">
                <a:solidFill>
                  <a:srgbClr val="207282"/>
                </a:solidFill>
                <a:cs typeface="Arial"/>
              </a:rPr>
              <a:t>RH Solutions </a:t>
            </a:r>
            <a:endParaRPr lang="fr-FR" sz="3200" dirty="0">
              <a:solidFill>
                <a:srgbClr val="207282"/>
              </a:solidFill>
            </a:endParaRPr>
          </a:p>
          <a:p>
            <a:pPr algn="l">
              <a:lnSpc>
                <a:spcPct val="90000"/>
              </a:lnSpc>
            </a:pPr>
            <a:endParaRPr lang="fr-FR" sz="3200" b="1" dirty="0">
              <a:solidFill>
                <a:srgbClr val="2072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432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1C59F-4992-EBB6-D847-23A18357B398}"/>
              </a:ext>
            </a:extLst>
          </p:cNvPr>
          <p:cNvSpPr/>
          <p:nvPr/>
        </p:nvSpPr>
        <p:spPr bwMode="auto">
          <a:xfrm>
            <a:off x="-17925" y="5452010"/>
            <a:ext cx="7551644" cy="1801269"/>
          </a:xfrm>
          <a:prstGeom prst="rect">
            <a:avLst/>
          </a:prstGeom>
          <a:solidFill>
            <a:schemeClr val="bg1">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effectLst/>
              <a:latin typeface="Arial" charset="0"/>
              <a:ea typeface="ＭＳ Ｐゴシック" charset="0"/>
              <a:cs typeface="DIN" charset="0"/>
            </a:endParaRPr>
          </a:p>
        </p:txBody>
      </p:sp>
      <p:pic>
        <p:nvPicPr>
          <p:cNvPr id="11" name="Image 10">
            <a:extLst>
              <a:ext uri="{FF2B5EF4-FFF2-40B4-BE49-F238E27FC236}">
                <a16:creationId xmlns:a16="http://schemas.microsoft.com/office/drawing/2014/main" id="{69B383B6-EA05-9C83-3BB0-1A28E2BF6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25" y="6539305"/>
            <a:ext cx="2775924" cy="1576375"/>
          </a:xfrm>
          <a:prstGeom prst="rect">
            <a:avLst/>
          </a:prstGeom>
        </p:spPr>
      </p:pic>
      <p:sp>
        <p:nvSpPr>
          <p:cNvPr id="7" name="Rectangle 6">
            <a:extLst>
              <a:ext uri="{FF2B5EF4-FFF2-40B4-BE49-F238E27FC236}">
                <a16:creationId xmlns:a16="http://schemas.microsoft.com/office/drawing/2014/main" id="{F41DC4B0-263D-E38F-2A94-5063319629CB}"/>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14</a:t>
            </a:fld>
            <a:endParaRPr lang="fr-FR" dirty="0">
              <a:solidFill>
                <a:srgbClr val="207283"/>
              </a:solidFill>
            </a:endParaRPr>
          </a:p>
        </p:txBody>
      </p:sp>
      <p:sp>
        <p:nvSpPr>
          <p:cNvPr id="12" name="Rectangle 11">
            <a:extLst>
              <a:ext uri="{FF2B5EF4-FFF2-40B4-BE49-F238E27FC236}">
                <a16:creationId xmlns:a16="http://schemas.microsoft.com/office/drawing/2014/main" id="{FD358D76-277F-A1FB-C8A0-D8BB2C2F7D92}"/>
              </a:ext>
            </a:extLst>
          </p:cNvPr>
          <p:cNvSpPr/>
          <p:nvPr/>
        </p:nvSpPr>
        <p:spPr>
          <a:xfrm>
            <a:off x="699645" y="1350405"/>
            <a:ext cx="6204392" cy="6417141"/>
          </a:xfrm>
          <a:prstGeom prst="rect">
            <a:avLst/>
          </a:prstGeom>
        </p:spPr>
        <p:txBody>
          <a:bodyPr wrap="square">
            <a:spAutoFit/>
          </a:bodyPr>
          <a:lstStyle/>
          <a:p>
            <a:pPr>
              <a:spcBef>
                <a:spcPts val="600"/>
              </a:spcBef>
            </a:pPr>
            <a:r>
              <a:rPr lang="fr-FR" sz="2400" b="1" dirty="0">
                <a:solidFill>
                  <a:srgbClr val="EE9F35"/>
                </a:solidFill>
                <a:latin typeface="+mn-lt"/>
              </a:rPr>
              <a:t>CAS #1</a:t>
            </a:r>
          </a:p>
          <a:p>
            <a:r>
              <a:rPr lang="fr-FR" sz="2000" b="1" i="1" dirty="0">
                <a:solidFill>
                  <a:srgbClr val="EE9F35"/>
                </a:solidFill>
                <a:latin typeface="+mn-lt"/>
              </a:rPr>
              <a:t>“Comment compléter ses trimestres avant la retraite”</a:t>
            </a:r>
            <a:endParaRPr lang="fr-FR" b="1" i="1" dirty="0">
              <a:solidFill>
                <a:srgbClr val="1CB4B3"/>
              </a:solidFill>
              <a:latin typeface="+mn-lt"/>
            </a:endParaRPr>
          </a:p>
          <a:p>
            <a:pPr>
              <a:spcBef>
                <a:spcPts val="1200"/>
              </a:spcBef>
            </a:pPr>
            <a:r>
              <a:rPr lang="fr-FR" sz="1400" b="1" i="1" dirty="0">
                <a:latin typeface="+mn-lt"/>
              </a:rPr>
              <a:t>Jean-Luc né en mai 1960</a:t>
            </a:r>
            <a:endParaRPr lang="fr-FR" sz="1300" i="1" dirty="0">
              <a:latin typeface="+mn-lt"/>
            </a:endParaRPr>
          </a:p>
          <a:p>
            <a:pPr>
              <a:spcBef>
                <a:spcPts val="600"/>
              </a:spcBef>
            </a:pPr>
            <a:r>
              <a:rPr lang="fr-FR" sz="1600" b="1" dirty="0">
                <a:solidFill>
                  <a:srgbClr val="1CB4B3"/>
                </a:solidFill>
                <a:latin typeface="+mn-lt"/>
              </a:rPr>
              <a:t>SA SITUATION : </a:t>
            </a:r>
            <a:br>
              <a:rPr lang="fr-FR" sz="1300" dirty="0">
                <a:latin typeface="+mn-lt"/>
              </a:rPr>
            </a:br>
            <a:r>
              <a:rPr lang="fr-FR" sz="1300" dirty="0">
                <a:latin typeface="+mn-lt"/>
              </a:rPr>
              <a:t>Spécialiste de la Grande Distribution depuis plus de 30 ans, Jean-Luc a perdu son emploi il y a plusieurs mois (février 2019). Il recherche activement mais sans succès un CDI. </a:t>
            </a:r>
          </a:p>
          <a:p>
            <a:pPr>
              <a:spcBef>
                <a:spcPts val="600"/>
              </a:spcBef>
            </a:pPr>
            <a:r>
              <a:rPr lang="fr-FR" sz="1600" b="1" dirty="0">
                <a:solidFill>
                  <a:srgbClr val="1CB4B3"/>
                </a:solidFill>
                <a:latin typeface="+mn-lt"/>
              </a:rPr>
              <a:t>SA PROBLÉMATIQUE : </a:t>
            </a:r>
            <a:br>
              <a:rPr lang="fr-FR" sz="1300" dirty="0">
                <a:latin typeface="+mn-lt"/>
              </a:rPr>
            </a:br>
            <a:r>
              <a:rPr lang="fr-FR" sz="1300" dirty="0">
                <a:latin typeface="+mn-lt"/>
              </a:rPr>
              <a:t>Il lui manque 8 trimestres pour pouvoir faire valoir ses droits à la retraite. </a:t>
            </a:r>
          </a:p>
          <a:p>
            <a:pPr>
              <a:spcBef>
                <a:spcPts val="600"/>
              </a:spcBef>
            </a:pPr>
            <a:r>
              <a:rPr lang="fr-FR" sz="1600" b="1" dirty="0">
                <a:solidFill>
                  <a:srgbClr val="1CB4B3"/>
                </a:solidFill>
                <a:latin typeface="+mn-lt"/>
              </a:rPr>
              <a:t>LA RÉPONSE : </a:t>
            </a:r>
            <a:br>
              <a:rPr lang="fr-FR" sz="1300" dirty="0">
                <a:latin typeface="+mn-lt"/>
              </a:rPr>
            </a:br>
            <a:r>
              <a:rPr lang="fr-FR" sz="1300" dirty="0">
                <a:latin typeface="+mn-lt"/>
              </a:rPr>
              <a:t>Jean-Luc s'est tourné vers le portage salarial car il a rencontré sur un Forum d'emploi un client qui a ponctuellement besoin de son expertise dans le merchandising. </a:t>
            </a:r>
          </a:p>
          <a:p>
            <a:pPr>
              <a:spcBef>
                <a:spcPts val="600"/>
              </a:spcBef>
            </a:pPr>
            <a:r>
              <a:rPr lang="fr-FR" sz="1300" dirty="0">
                <a:latin typeface="+mn-lt"/>
              </a:rPr>
              <a:t>Cette mission lui permet de déjà valider 4 trimestres et de se constituer de nouveaux droits au chômage. Il constate que sa Conseillère Pôle Emploi avait vu juste : « il est parfois plus facile de trouver des clients que de trouver un CDI ». </a:t>
            </a:r>
            <a:br>
              <a:rPr lang="fr-FR" sz="1300" dirty="0">
                <a:latin typeface="+mn-lt"/>
              </a:rPr>
            </a:br>
            <a:endParaRPr lang="fr-FR" sz="1300" dirty="0">
              <a:latin typeface="+mn-lt"/>
            </a:endParaRPr>
          </a:p>
          <a:p>
            <a:pPr>
              <a:spcBef>
                <a:spcPts val="600"/>
              </a:spcBef>
            </a:pPr>
            <a:endParaRPr lang="fr-FR" sz="1600" b="1" i="1" dirty="0">
              <a:solidFill>
                <a:srgbClr val="EE9F35"/>
              </a:solidFill>
              <a:latin typeface="+mn-lt"/>
            </a:endParaRPr>
          </a:p>
          <a:p>
            <a:pPr>
              <a:spcBef>
                <a:spcPts val="600"/>
              </a:spcBef>
            </a:pPr>
            <a:r>
              <a:rPr lang="fr-FR" sz="1600" b="1" i="1" dirty="0">
                <a:solidFill>
                  <a:srgbClr val="EE9F35"/>
                </a:solidFill>
                <a:latin typeface="+mn-lt"/>
              </a:rPr>
              <a:t>Pour en savoir plus :</a:t>
            </a:r>
            <a:br>
              <a:rPr lang="fr-FR" sz="1300" dirty="0">
                <a:latin typeface="+mn-lt"/>
              </a:rPr>
            </a:br>
            <a:r>
              <a:rPr lang="fr-FR" sz="1300" i="1" dirty="0">
                <a:latin typeface="+mn-lt"/>
              </a:rPr>
              <a:t>Le portage salarial est cumulable avec /'ARE.</a:t>
            </a:r>
            <a:br>
              <a:rPr lang="fr-FR" sz="1300" i="1" dirty="0">
                <a:latin typeface="+mn-lt"/>
              </a:rPr>
            </a:br>
            <a:r>
              <a:rPr lang="fr-FR" sz="1300" i="1" dirty="0">
                <a:latin typeface="+mn-lt"/>
              </a:rPr>
              <a:t>Une facturation globale sur l'année de 15.000 € permet de valider 4 trimestres.</a:t>
            </a:r>
          </a:p>
          <a:p>
            <a:pPr>
              <a:spcBef>
                <a:spcPts val="600"/>
              </a:spcBef>
            </a:pPr>
            <a:r>
              <a:rPr lang="fr-FR" sz="1300" i="1" dirty="0">
                <a:latin typeface="+mn-lt"/>
              </a:rPr>
              <a:t>Consulter le dossier retraite sur le site :</a:t>
            </a:r>
            <a:br>
              <a:rPr lang="fr-FR" sz="1300" i="1" dirty="0">
                <a:latin typeface="+mn-lt"/>
              </a:rPr>
            </a:br>
            <a:r>
              <a:rPr lang="fr-FR" sz="1300" i="1" dirty="0">
                <a:solidFill>
                  <a:srgbClr val="EE9F35"/>
                </a:solidFill>
                <a:latin typeface="+mn-lt"/>
                <a:hlinkClick r:id="rId3">
                  <a:extLst>
                    <a:ext uri="{A12FA001-AC4F-418D-AE19-62706E023703}">
                      <ahyp:hlinkClr xmlns:ahyp="http://schemas.microsoft.com/office/drawing/2018/hyperlinkcolor" val="tx"/>
                    </a:ext>
                  </a:extLst>
                </a:hlinkClick>
              </a:rPr>
              <a:t>www.retraite.com/actualitéslvalidation_des_trimestres</a:t>
            </a:r>
            <a:endParaRPr lang="fr-FR" sz="1300" i="1" dirty="0">
              <a:solidFill>
                <a:srgbClr val="EE9F35"/>
              </a:solidFill>
              <a:latin typeface="+mn-lt"/>
            </a:endParaRPr>
          </a:p>
          <a:p>
            <a:pPr>
              <a:spcBef>
                <a:spcPts val="600"/>
              </a:spcBef>
            </a:pPr>
            <a:endParaRPr lang="fr-FR" sz="1300" dirty="0">
              <a:latin typeface="+mn-lt"/>
            </a:endParaRPr>
          </a:p>
          <a:p>
            <a:pPr>
              <a:spcBef>
                <a:spcPts val="600"/>
              </a:spcBef>
            </a:pPr>
            <a:endParaRPr lang="fr-FR" sz="1300" dirty="0">
              <a:latin typeface="+mn-lt"/>
            </a:endParaRPr>
          </a:p>
          <a:p>
            <a:pPr>
              <a:spcBef>
                <a:spcPts val="600"/>
              </a:spcBef>
            </a:pPr>
            <a:endParaRPr lang="fr-FR" sz="1300" dirty="0">
              <a:latin typeface="+mn-lt"/>
            </a:endParaRPr>
          </a:p>
        </p:txBody>
      </p:sp>
      <p:pic>
        <p:nvPicPr>
          <p:cNvPr id="13" name="Image 12">
            <a:extLst>
              <a:ext uri="{FF2B5EF4-FFF2-40B4-BE49-F238E27FC236}">
                <a16:creationId xmlns:a16="http://schemas.microsoft.com/office/drawing/2014/main" id="{EA935CC5-B461-8CFD-7F97-B1BBBB2729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4528" r="2623"/>
          <a:stretch/>
        </p:blipFill>
        <p:spPr>
          <a:xfrm flipH="1">
            <a:off x="-17925" y="1"/>
            <a:ext cx="4422396" cy="835217"/>
          </a:xfrm>
          <a:prstGeom prst="rect">
            <a:avLst/>
          </a:prstGeom>
          <a:noFill/>
        </p:spPr>
      </p:pic>
      <p:sp>
        <p:nvSpPr>
          <p:cNvPr id="14" name="Rectangle 2">
            <a:extLst>
              <a:ext uri="{FF2B5EF4-FFF2-40B4-BE49-F238E27FC236}">
                <a16:creationId xmlns:a16="http://schemas.microsoft.com/office/drawing/2014/main" id="{EE486822-CE17-C7CA-5F23-38CAD9918104}"/>
              </a:ext>
            </a:extLst>
          </p:cNvPr>
          <p:cNvSpPr txBox="1">
            <a:spLocks noChangeArrowheads="1"/>
          </p:cNvSpPr>
          <p:nvPr/>
        </p:nvSpPr>
        <p:spPr>
          <a:xfrm>
            <a:off x="274637" y="214537"/>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lnSpc>
                <a:spcPct val="90000"/>
              </a:lnSpc>
            </a:pPr>
            <a:r>
              <a:rPr lang="fr-FR" sz="1900" b="1" dirty="0">
                <a:solidFill>
                  <a:schemeClr val="bg1"/>
                </a:solidFill>
                <a:cs typeface="Arial"/>
              </a:rPr>
              <a:t>Les cas pratiques </a:t>
            </a:r>
            <a:r>
              <a:rPr lang="fr-FR" sz="1900" b="1" dirty="0">
                <a:solidFill>
                  <a:srgbClr val="207282"/>
                </a:solidFill>
                <a:cs typeface="Arial"/>
              </a:rPr>
              <a:t>RH Solutions </a:t>
            </a:r>
            <a:endParaRPr lang="fr-FR" sz="1900" dirty="0">
              <a:solidFill>
                <a:srgbClr val="207282"/>
              </a:solidFill>
            </a:endParaRPr>
          </a:p>
          <a:p>
            <a:pPr algn="l">
              <a:lnSpc>
                <a:spcPct val="90000"/>
              </a:lnSpc>
            </a:pPr>
            <a:endParaRPr lang="fr-FR" sz="1900" b="1" dirty="0">
              <a:solidFill>
                <a:srgbClr val="2072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867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1C59F-4992-EBB6-D847-23A18357B398}"/>
              </a:ext>
            </a:extLst>
          </p:cNvPr>
          <p:cNvSpPr/>
          <p:nvPr/>
        </p:nvSpPr>
        <p:spPr bwMode="auto">
          <a:xfrm>
            <a:off x="-17925" y="6131924"/>
            <a:ext cx="7551644" cy="1468308"/>
          </a:xfrm>
          <a:prstGeom prst="rect">
            <a:avLst/>
          </a:prstGeom>
          <a:solidFill>
            <a:schemeClr val="bg1">
              <a:lumMod val="9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effectLst/>
              <a:latin typeface="Arial" charset="0"/>
              <a:ea typeface="ＭＳ Ｐゴシック" charset="0"/>
              <a:cs typeface="DIN" charset="0"/>
            </a:endParaRPr>
          </a:p>
        </p:txBody>
      </p:sp>
      <p:pic>
        <p:nvPicPr>
          <p:cNvPr id="11" name="Image 10">
            <a:extLst>
              <a:ext uri="{FF2B5EF4-FFF2-40B4-BE49-F238E27FC236}">
                <a16:creationId xmlns:a16="http://schemas.microsoft.com/office/drawing/2014/main" id="{69B383B6-EA05-9C83-3BB0-1A28E2BF6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25" y="6892937"/>
            <a:ext cx="2775924" cy="1576375"/>
          </a:xfrm>
          <a:prstGeom prst="rect">
            <a:avLst/>
          </a:prstGeom>
        </p:spPr>
      </p:pic>
      <p:pic>
        <p:nvPicPr>
          <p:cNvPr id="5" name="Image 4">
            <a:extLst>
              <a:ext uri="{FF2B5EF4-FFF2-40B4-BE49-F238E27FC236}">
                <a16:creationId xmlns:a16="http://schemas.microsoft.com/office/drawing/2014/main" id="{98EF346C-D1EA-4CDC-58D9-A8A1D161EE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4528" r="2623"/>
          <a:stretch/>
        </p:blipFill>
        <p:spPr>
          <a:xfrm flipH="1">
            <a:off x="-17925" y="1"/>
            <a:ext cx="4422396" cy="835217"/>
          </a:xfrm>
          <a:prstGeom prst="rect">
            <a:avLst/>
          </a:prstGeom>
          <a:noFill/>
        </p:spPr>
      </p:pic>
      <p:sp>
        <p:nvSpPr>
          <p:cNvPr id="7" name="Rectangle 6">
            <a:extLst>
              <a:ext uri="{FF2B5EF4-FFF2-40B4-BE49-F238E27FC236}">
                <a16:creationId xmlns:a16="http://schemas.microsoft.com/office/drawing/2014/main" id="{F41DC4B0-263D-E38F-2A94-5063319629CB}"/>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15</a:t>
            </a:fld>
            <a:endParaRPr lang="fr-FR" dirty="0">
              <a:solidFill>
                <a:srgbClr val="207283"/>
              </a:solidFill>
            </a:endParaRPr>
          </a:p>
        </p:txBody>
      </p:sp>
      <p:sp>
        <p:nvSpPr>
          <p:cNvPr id="9" name="Rectangle 2">
            <a:extLst>
              <a:ext uri="{FF2B5EF4-FFF2-40B4-BE49-F238E27FC236}">
                <a16:creationId xmlns:a16="http://schemas.microsoft.com/office/drawing/2014/main" id="{DD1EB4D6-592A-6ADF-236D-11286A758061}"/>
              </a:ext>
            </a:extLst>
          </p:cNvPr>
          <p:cNvSpPr txBox="1">
            <a:spLocks noChangeArrowheads="1"/>
          </p:cNvSpPr>
          <p:nvPr/>
        </p:nvSpPr>
        <p:spPr>
          <a:xfrm>
            <a:off x="274637" y="214537"/>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lnSpc>
                <a:spcPct val="90000"/>
              </a:lnSpc>
            </a:pPr>
            <a:r>
              <a:rPr lang="fr-FR" sz="1900" b="1" dirty="0">
                <a:solidFill>
                  <a:schemeClr val="bg1"/>
                </a:solidFill>
                <a:cs typeface="Arial"/>
              </a:rPr>
              <a:t>Les cas pratiques </a:t>
            </a:r>
            <a:r>
              <a:rPr lang="fr-FR" sz="1900" b="1" dirty="0">
                <a:solidFill>
                  <a:srgbClr val="207282"/>
                </a:solidFill>
                <a:cs typeface="Arial"/>
              </a:rPr>
              <a:t>RH Solutions </a:t>
            </a:r>
            <a:endParaRPr lang="fr-FR" sz="1900" dirty="0">
              <a:solidFill>
                <a:srgbClr val="207282"/>
              </a:solidFill>
            </a:endParaRPr>
          </a:p>
          <a:p>
            <a:pPr algn="l">
              <a:lnSpc>
                <a:spcPct val="90000"/>
              </a:lnSpc>
            </a:pPr>
            <a:endParaRPr lang="fr-FR" sz="1900" b="1" dirty="0">
              <a:solidFill>
                <a:srgbClr val="207282"/>
              </a:solidFill>
              <a:latin typeface="Calibri" panose="020F0502020204030204" pitchFamily="34" charset="0"/>
              <a:cs typeface="Calibri" panose="020F0502020204030204" pitchFamily="34" charset="0"/>
            </a:endParaRPr>
          </a:p>
        </p:txBody>
      </p:sp>
      <p:pic>
        <p:nvPicPr>
          <p:cNvPr id="10" name="Image 9">
            <a:extLst>
              <a:ext uri="{FF2B5EF4-FFF2-40B4-BE49-F238E27FC236}">
                <a16:creationId xmlns:a16="http://schemas.microsoft.com/office/drawing/2014/main" id="{24600EF8-1040-17A5-3900-2D07BC0B19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 y="7883537"/>
            <a:ext cx="2775924" cy="1576375"/>
          </a:xfrm>
          <a:prstGeom prst="rect">
            <a:avLst/>
          </a:prstGeom>
        </p:spPr>
      </p:pic>
      <p:sp>
        <p:nvSpPr>
          <p:cNvPr id="12" name="Rectangle 11">
            <a:extLst>
              <a:ext uri="{FF2B5EF4-FFF2-40B4-BE49-F238E27FC236}">
                <a16:creationId xmlns:a16="http://schemas.microsoft.com/office/drawing/2014/main" id="{FD358D76-277F-A1FB-C8A0-D8BB2C2F7D92}"/>
              </a:ext>
            </a:extLst>
          </p:cNvPr>
          <p:cNvSpPr/>
          <p:nvPr/>
        </p:nvSpPr>
        <p:spPr>
          <a:xfrm>
            <a:off x="699645" y="1362754"/>
            <a:ext cx="6204392" cy="6237477"/>
          </a:xfrm>
          <a:prstGeom prst="rect">
            <a:avLst/>
          </a:prstGeom>
        </p:spPr>
        <p:txBody>
          <a:bodyPr wrap="square">
            <a:spAutoFit/>
          </a:bodyPr>
          <a:lstStyle/>
          <a:p>
            <a:pPr>
              <a:spcBef>
                <a:spcPts val="600"/>
              </a:spcBef>
            </a:pPr>
            <a:r>
              <a:rPr lang="fr-FR" sz="2400" b="1" dirty="0">
                <a:solidFill>
                  <a:srgbClr val="EE9F35"/>
                </a:solidFill>
                <a:latin typeface="+mn-lt"/>
              </a:rPr>
              <a:t>CAS #2</a:t>
            </a:r>
          </a:p>
          <a:p>
            <a:r>
              <a:rPr lang="fr-FR" sz="2000" b="1" i="1" dirty="0">
                <a:solidFill>
                  <a:srgbClr val="EE9F35"/>
                </a:solidFill>
                <a:latin typeface="+mn-lt"/>
              </a:rPr>
              <a:t>“Changer de rythme avant la retraite ”</a:t>
            </a:r>
          </a:p>
          <a:p>
            <a:pPr>
              <a:spcBef>
                <a:spcPts val="1200"/>
              </a:spcBef>
            </a:pPr>
            <a:r>
              <a:rPr lang="fr-FR" sz="1400" b="1" i="1" dirty="0">
                <a:latin typeface="+mn-lt"/>
              </a:rPr>
              <a:t>Marielle née en mars 1962</a:t>
            </a:r>
            <a:endParaRPr lang="fr-FR" sz="1300" i="1" dirty="0">
              <a:latin typeface="+mn-lt"/>
            </a:endParaRPr>
          </a:p>
          <a:p>
            <a:pPr>
              <a:spcBef>
                <a:spcPts val="600"/>
              </a:spcBef>
            </a:pPr>
            <a:r>
              <a:rPr lang="fr-FR" sz="1600" b="1" dirty="0">
                <a:solidFill>
                  <a:srgbClr val="1CB4B3"/>
                </a:solidFill>
                <a:latin typeface="+mn-lt"/>
              </a:rPr>
              <a:t>SA SITUATION : </a:t>
            </a:r>
            <a:br>
              <a:rPr lang="fr-FR" sz="1300" dirty="0">
                <a:latin typeface="+mn-lt"/>
              </a:rPr>
            </a:br>
            <a:r>
              <a:rPr lang="fr-FR" sz="1300" dirty="0">
                <a:latin typeface="+mn-lt"/>
              </a:rPr>
              <a:t>Marielle est une ancienne DRH dans le domaine industriel. </a:t>
            </a:r>
          </a:p>
          <a:p>
            <a:pPr>
              <a:lnSpc>
                <a:spcPct val="107000"/>
              </a:lnSpc>
              <a:spcBef>
                <a:spcPts val="600"/>
              </a:spcBef>
              <a:spcAft>
                <a:spcPts val="600"/>
              </a:spcAft>
            </a:pPr>
            <a:r>
              <a:rPr lang="fr-FR" sz="1600" b="1" dirty="0">
                <a:solidFill>
                  <a:srgbClr val="1CB4B3"/>
                </a:solidFill>
                <a:latin typeface="+mn-lt"/>
              </a:rPr>
              <a:t>SA PROBLÉMATIQUE : </a:t>
            </a:r>
            <a:br>
              <a:rPr lang="fr-FR" sz="1300" dirty="0">
                <a:latin typeface="+mn-lt"/>
              </a:rPr>
            </a:br>
            <a:r>
              <a:rPr lang="fr-FR" sz="1300" dirty="0">
                <a:latin typeface="+mn-lt"/>
              </a:rPr>
              <a:t>Après son dernier emploi en 2017, elle a décidé d'organiser différemment sa fin de carrière en travaillant sur des projets qui l'intéressent et en restant plus maître de son temps. </a:t>
            </a:r>
          </a:p>
          <a:p>
            <a:pPr>
              <a:lnSpc>
                <a:spcPct val="107000"/>
              </a:lnSpc>
              <a:spcAft>
                <a:spcPts val="800"/>
              </a:spcAft>
            </a:pPr>
            <a:r>
              <a:rPr lang="fr-FR" sz="1600" b="1" dirty="0">
                <a:solidFill>
                  <a:srgbClr val="1CB4B3"/>
                </a:solidFill>
                <a:latin typeface="+mn-lt"/>
              </a:rPr>
              <a:t>LA RÉPONSE : </a:t>
            </a:r>
            <a:br>
              <a:rPr lang="fr-FR" sz="1300" dirty="0">
                <a:latin typeface="+mn-lt"/>
              </a:rPr>
            </a:br>
            <a:r>
              <a:rPr lang="fr-FR" sz="1300" dirty="0">
                <a:latin typeface="+mn-lt"/>
              </a:rPr>
              <a:t>Deux ans après (2019), elle intervient comme DRH à temps partagé pour 3 TPE/PME en Alsace. Chaque client a des problématiques, des besoins d'assistance et conseils différents (croissance, mise en place de CSE etc...). </a:t>
            </a:r>
          </a:p>
          <a:p>
            <a:pPr>
              <a:lnSpc>
                <a:spcPct val="107000"/>
              </a:lnSpc>
              <a:spcAft>
                <a:spcPts val="800"/>
              </a:spcAft>
            </a:pPr>
            <a:r>
              <a:rPr lang="fr-FR" sz="1300" dirty="0">
                <a:latin typeface="+mn-lt"/>
              </a:rPr>
              <a:t>Ces missions l'occupent entre 1 jour par semaine à 10 jours par mois. Sensible aux aspects juridiques et sociaux, le portage salarial lui offre un cadre légal sécurisé qui satisfait ses clients. Ils apprécient de pouvoir disposer de compétences pointues à une fréquence choisie.</a:t>
            </a:r>
          </a:p>
          <a:p>
            <a:pPr>
              <a:spcBef>
                <a:spcPts val="600"/>
              </a:spcBef>
            </a:pPr>
            <a:endParaRPr lang="fr-FR" sz="1600" b="1" i="1" dirty="0">
              <a:solidFill>
                <a:srgbClr val="EE9F35"/>
              </a:solidFill>
              <a:latin typeface="+mn-lt"/>
            </a:endParaRPr>
          </a:p>
          <a:p>
            <a:pPr>
              <a:spcBef>
                <a:spcPts val="600"/>
              </a:spcBef>
            </a:pPr>
            <a:r>
              <a:rPr lang="fr-FR" sz="1600" b="1" i="1" dirty="0">
                <a:solidFill>
                  <a:srgbClr val="EE9F35"/>
                </a:solidFill>
                <a:latin typeface="+mn-lt"/>
              </a:rPr>
              <a:t>Pour en savoir plus :</a:t>
            </a:r>
            <a:br>
              <a:rPr lang="fr-FR" sz="1300" dirty="0">
                <a:latin typeface="+mn-lt"/>
              </a:rPr>
            </a:br>
            <a:r>
              <a:rPr lang="fr-FR" sz="1300" dirty="0">
                <a:latin typeface="+mn-lt"/>
              </a:rPr>
              <a:t>La prise en charge des déclarations administratives par la société de portage salarial permet de libérer du temps à l'indépendant qui est plus serein. Pour la TPE, aucune déclaration sociale n'est à faire.</a:t>
            </a:r>
          </a:p>
          <a:p>
            <a:pPr>
              <a:spcBef>
                <a:spcPts val="600"/>
              </a:spcBef>
            </a:pPr>
            <a:endParaRPr lang="fr-FR" sz="1300" dirty="0">
              <a:latin typeface="+mn-lt"/>
            </a:endParaRPr>
          </a:p>
        </p:txBody>
      </p:sp>
    </p:spTree>
    <p:extLst>
      <p:ext uri="{BB962C8B-B14F-4D97-AF65-F5344CB8AC3E}">
        <p14:creationId xmlns:p14="http://schemas.microsoft.com/office/powerpoint/2010/main" val="2421753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1C59F-4992-EBB6-D847-23A18357B398}"/>
              </a:ext>
            </a:extLst>
          </p:cNvPr>
          <p:cNvSpPr/>
          <p:nvPr/>
        </p:nvSpPr>
        <p:spPr bwMode="auto">
          <a:xfrm>
            <a:off x="-17925" y="5293724"/>
            <a:ext cx="7551644" cy="1468308"/>
          </a:xfrm>
          <a:prstGeom prst="rect">
            <a:avLst/>
          </a:prstGeom>
          <a:solidFill>
            <a:schemeClr val="bg1">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effectLst/>
              <a:latin typeface="Arial" charset="0"/>
              <a:ea typeface="ＭＳ Ｐゴシック" charset="0"/>
              <a:cs typeface="DIN" charset="0"/>
            </a:endParaRPr>
          </a:p>
        </p:txBody>
      </p:sp>
      <p:pic>
        <p:nvPicPr>
          <p:cNvPr id="11" name="Image 10">
            <a:extLst>
              <a:ext uri="{FF2B5EF4-FFF2-40B4-BE49-F238E27FC236}">
                <a16:creationId xmlns:a16="http://schemas.microsoft.com/office/drawing/2014/main" id="{69B383B6-EA05-9C83-3BB0-1A28E2BF6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25" y="6054737"/>
            <a:ext cx="2775924" cy="1576375"/>
          </a:xfrm>
          <a:prstGeom prst="rect">
            <a:avLst/>
          </a:prstGeom>
        </p:spPr>
      </p:pic>
      <p:pic>
        <p:nvPicPr>
          <p:cNvPr id="5" name="Image 4">
            <a:extLst>
              <a:ext uri="{FF2B5EF4-FFF2-40B4-BE49-F238E27FC236}">
                <a16:creationId xmlns:a16="http://schemas.microsoft.com/office/drawing/2014/main" id="{98EF346C-D1EA-4CDC-58D9-A8A1D161EE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4528" r="2623"/>
          <a:stretch/>
        </p:blipFill>
        <p:spPr>
          <a:xfrm flipH="1">
            <a:off x="-17925" y="1"/>
            <a:ext cx="4422396" cy="835217"/>
          </a:xfrm>
          <a:prstGeom prst="rect">
            <a:avLst/>
          </a:prstGeom>
          <a:noFill/>
        </p:spPr>
      </p:pic>
      <p:sp>
        <p:nvSpPr>
          <p:cNvPr id="7" name="Rectangle 6">
            <a:extLst>
              <a:ext uri="{FF2B5EF4-FFF2-40B4-BE49-F238E27FC236}">
                <a16:creationId xmlns:a16="http://schemas.microsoft.com/office/drawing/2014/main" id="{F41DC4B0-263D-E38F-2A94-5063319629CB}"/>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16</a:t>
            </a:fld>
            <a:endParaRPr lang="fr-FR" dirty="0">
              <a:solidFill>
                <a:srgbClr val="207283"/>
              </a:solidFill>
            </a:endParaRPr>
          </a:p>
        </p:txBody>
      </p:sp>
      <p:sp>
        <p:nvSpPr>
          <p:cNvPr id="9" name="Rectangle 2">
            <a:extLst>
              <a:ext uri="{FF2B5EF4-FFF2-40B4-BE49-F238E27FC236}">
                <a16:creationId xmlns:a16="http://schemas.microsoft.com/office/drawing/2014/main" id="{DD1EB4D6-592A-6ADF-236D-11286A758061}"/>
              </a:ext>
            </a:extLst>
          </p:cNvPr>
          <p:cNvSpPr txBox="1">
            <a:spLocks noChangeArrowheads="1"/>
          </p:cNvSpPr>
          <p:nvPr/>
        </p:nvSpPr>
        <p:spPr>
          <a:xfrm>
            <a:off x="274637" y="214537"/>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lnSpc>
                <a:spcPct val="90000"/>
              </a:lnSpc>
            </a:pPr>
            <a:r>
              <a:rPr lang="fr-FR" sz="1900" b="1" dirty="0">
                <a:solidFill>
                  <a:schemeClr val="bg1"/>
                </a:solidFill>
                <a:cs typeface="Arial"/>
              </a:rPr>
              <a:t>Les cas pratiques </a:t>
            </a:r>
            <a:r>
              <a:rPr lang="fr-FR" sz="1900" b="1" dirty="0">
                <a:solidFill>
                  <a:srgbClr val="207282"/>
                </a:solidFill>
                <a:cs typeface="Arial"/>
              </a:rPr>
              <a:t>RH Solutions </a:t>
            </a:r>
            <a:endParaRPr lang="fr-FR" sz="1900" dirty="0">
              <a:solidFill>
                <a:srgbClr val="207282"/>
              </a:solidFill>
            </a:endParaRPr>
          </a:p>
          <a:p>
            <a:pPr algn="l">
              <a:lnSpc>
                <a:spcPct val="90000"/>
              </a:lnSpc>
            </a:pPr>
            <a:endParaRPr lang="fr-FR" sz="1900" b="1" dirty="0">
              <a:solidFill>
                <a:srgbClr val="207282"/>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358D76-277F-A1FB-C8A0-D8BB2C2F7D92}"/>
              </a:ext>
            </a:extLst>
          </p:cNvPr>
          <p:cNvSpPr/>
          <p:nvPr/>
        </p:nvSpPr>
        <p:spPr>
          <a:xfrm>
            <a:off x="699645" y="1362754"/>
            <a:ext cx="6509192" cy="5461623"/>
          </a:xfrm>
          <a:prstGeom prst="rect">
            <a:avLst/>
          </a:prstGeom>
        </p:spPr>
        <p:txBody>
          <a:bodyPr wrap="square">
            <a:spAutoFit/>
          </a:bodyPr>
          <a:lstStyle/>
          <a:p>
            <a:pPr>
              <a:spcBef>
                <a:spcPts val="600"/>
              </a:spcBef>
            </a:pPr>
            <a:r>
              <a:rPr lang="fr-FR" sz="2400" b="1" dirty="0">
                <a:solidFill>
                  <a:srgbClr val="EE9F35"/>
                </a:solidFill>
                <a:latin typeface="+mn-lt"/>
              </a:rPr>
              <a:t>CAS #3</a:t>
            </a:r>
          </a:p>
          <a:p>
            <a:r>
              <a:rPr lang="fr-FR" sz="2000" b="1" i="1" dirty="0">
                <a:solidFill>
                  <a:srgbClr val="EE9F35"/>
                </a:solidFill>
                <a:latin typeface="+mn-lt"/>
              </a:rPr>
              <a:t>“Rester actif sur le plan professionnel tout en étant retraité”</a:t>
            </a:r>
          </a:p>
          <a:p>
            <a:pPr>
              <a:spcBef>
                <a:spcPts val="1200"/>
              </a:spcBef>
            </a:pPr>
            <a:r>
              <a:rPr lang="fr-FR" sz="1400" b="1" i="1" dirty="0">
                <a:latin typeface="+mn-lt"/>
              </a:rPr>
              <a:t>Éric né en avril 1954</a:t>
            </a:r>
            <a:endParaRPr lang="fr-FR" sz="1300" i="1" dirty="0">
              <a:latin typeface="+mn-lt"/>
            </a:endParaRPr>
          </a:p>
          <a:p>
            <a:pPr>
              <a:spcBef>
                <a:spcPts val="600"/>
              </a:spcBef>
            </a:pPr>
            <a:r>
              <a:rPr lang="fr-FR" sz="1600" b="1" dirty="0">
                <a:solidFill>
                  <a:srgbClr val="1CB4B3"/>
                </a:solidFill>
                <a:latin typeface="+mn-lt"/>
              </a:rPr>
              <a:t>SA SITUATION : </a:t>
            </a:r>
            <a:br>
              <a:rPr lang="fr-FR" sz="1300" dirty="0">
                <a:latin typeface="+mn-lt"/>
              </a:rPr>
            </a:br>
            <a:r>
              <a:rPr lang="fr-FR" sz="1300" dirty="0">
                <a:latin typeface="+mn-lt"/>
              </a:rPr>
              <a:t>Éric a occupé ces 10 dernières années la fonction de Directeur Technique et actionnaire dans une entreprise de bâtiment en Région Occitanie. </a:t>
            </a:r>
          </a:p>
          <a:p>
            <a:pPr>
              <a:spcBef>
                <a:spcPts val="800"/>
              </a:spcBef>
            </a:pPr>
            <a:r>
              <a:rPr lang="fr-FR" sz="1400" b="1" dirty="0">
                <a:solidFill>
                  <a:srgbClr val="1CB4B3"/>
                </a:solidFill>
              </a:rPr>
              <a:t>SA PROBLÉMATIQUE :</a:t>
            </a:r>
            <a:br>
              <a:rPr lang="fr-FR" sz="1300" dirty="0">
                <a:latin typeface="+mn-lt"/>
              </a:rPr>
            </a:br>
            <a:r>
              <a:rPr lang="fr-FR" sz="1300" dirty="0">
                <a:latin typeface="+mn-lt"/>
              </a:rPr>
              <a:t>Il souhaitait rester actif professionnellement : partager son expertise et ses compétences, suivre l'évolution de l'entreprise, tout en travaillant à la carte pour avoir un équilibre avec</a:t>
            </a:r>
            <a:br>
              <a:rPr lang="fr-FR" sz="1300" dirty="0">
                <a:latin typeface="+mn-lt"/>
              </a:rPr>
            </a:br>
            <a:r>
              <a:rPr lang="fr-FR" sz="1300" dirty="0">
                <a:latin typeface="+mn-lt"/>
              </a:rPr>
              <a:t>sa nouvelle vie de « jeune retraité ».</a:t>
            </a:r>
          </a:p>
          <a:p>
            <a:pPr>
              <a:spcBef>
                <a:spcPts val="800"/>
              </a:spcBef>
            </a:pPr>
            <a:r>
              <a:rPr lang="fr-FR" sz="1400" b="1" dirty="0">
                <a:solidFill>
                  <a:srgbClr val="1CB4B3"/>
                </a:solidFill>
              </a:rPr>
              <a:t>LA RÉPONSE :</a:t>
            </a:r>
            <a:br>
              <a:rPr lang="fr-FR" sz="1300" dirty="0">
                <a:latin typeface="+mn-lt"/>
              </a:rPr>
            </a:br>
            <a:r>
              <a:rPr lang="fr-FR" sz="1300" dirty="0">
                <a:latin typeface="+mn-lt"/>
              </a:rPr>
              <a:t>Éric réalise des missions à raison de 4 journées par mois pour son ancienne entreprise</a:t>
            </a:r>
            <a:br>
              <a:rPr lang="fr-FR" sz="1300" dirty="0">
                <a:latin typeface="+mn-lt"/>
              </a:rPr>
            </a:br>
            <a:r>
              <a:rPr lang="fr-FR" sz="1300" dirty="0">
                <a:latin typeface="+mn-lt"/>
              </a:rPr>
              <a:t>par le biais du portage salarial. Il garde ainsi un pied dans le métier, continue de profiter du contexte professionnel tout en profitant de sa nouvelle vie en dehors de l'entreprise. </a:t>
            </a:r>
          </a:p>
          <a:p>
            <a:pPr>
              <a:lnSpc>
                <a:spcPct val="107000"/>
              </a:lnSpc>
              <a:spcAft>
                <a:spcPts val="800"/>
              </a:spcAft>
            </a:pPr>
            <a:endParaRPr lang="fr-FR" sz="1300" dirty="0">
              <a:latin typeface="+mn-lt"/>
            </a:endParaRPr>
          </a:p>
          <a:p>
            <a:pPr>
              <a:spcBef>
                <a:spcPts val="600"/>
              </a:spcBef>
            </a:pPr>
            <a:endParaRPr lang="fr-FR" sz="1600" b="1" i="1" dirty="0">
              <a:solidFill>
                <a:srgbClr val="EE9F35"/>
              </a:solidFill>
              <a:latin typeface="+mn-lt"/>
            </a:endParaRPr>
          </a:p>
          <a:p>
            <a:r>
              <a:rPr lang="fr-FR" sz="1600" b="1" i="1" dirty="0">
                <a:solidFill>
                  <a:srgbClr val="EE9F35"/>
                </a:solidFill>
                <a:latin typeface="+mn-lt"/>
              </a:rPr>
              <a:t>Pour en savoir plus :</a:t>
            </a:r>
            <a:br>
              <a:rPr lang="fr-FR" sz="1300" dirty="0">
                <a:latin typeface="+mn-lt"/>
              </a:rPr>
            </a:br>
            <a:r>
              <a:rPr lang="fr-FR" sz="1300" dirty="0">
                <a:latin typeface="+mn-lt"/>
              </a:rPr>
              <a:t>Le portage salarial est simple est sécurisant pour le professionnel ; il est aussi exonéré des démarches administratives (déclarations, facturation...), réalisées par l'agence de portage salarial ; Il économise finalement entre 2 et 4 jours par mois.</a:t>
            </a:r>
          </a:p>
          <a:p>
            <a:pPr>
              <a:spcBef>
                <a:spcPts val="600"/>
              </a:spcBef>
            </a:pPr>
            <a:endParaRPr lang="fr-FR" sz="1300" dirty="0">
              <a:latin typeface="+mn-lt"/>
            </a:endParaRPr>
          </a:p>
        </p:txBody>
      </p:sp>
    </p:spTree>
    <p:extLst>
      <p:ext uri="{BB962C8B-B14F-4D97-AF65-F5344CB8AC3E}">
        <p14:creationId xmlns:p14="http://schemas.microsoft.com/office/powerpoint/2010/main" val="403748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1C59F-4992-EBB6-D847-23A18357B398}"/>
              </a:ext>
            </a:extLst>
          </p:cNvPr>
          <p:cNvSpPr/>
          <p:nvPr/>
        </p:nvSpPr>
        <p:spPr bwMode="auto">
          <a:xfrm>
            <a:off x="-17925" y="5475231"/>
            <a:ext cx="7551644" cy="1468308"/>
          </a:xfrm>
          <a:prstGeom prst="rect">
            <a:avLst/>
          </a:prstGeom>
          <a:solidFill>
            <a:schemeClr val="bg1">
              <a:lumMod val="9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effectLst/>
              <a:latin typeface="Arial" charset="0"/>
              <a:ea typeface="ＭＳ Ｐゴシック" charset="0"/>
              <a:cs typeface="DIN" charset="0"/>
            </a:endParaRPr>
          </a:p>
        </p:txBody>
      </p:sp>
      <p:pic>
        <p:nvPicPr>
          <p:cNvPr id="11" name="Image 10">
            <a:extLst>
              <a:ext uri="{FF2B5EF4-FFF2-40B4-BE49-F238E27FC236}">
                <a16:creationId xmlns:a16="http://schemas.microsoft.com/office/drawing/2014/main" id="{69B383B6-EA05-9C83-3BB0-1A28E2BF6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25" y="6236244"/>
            <a:ext cx="2775924" cy="1576375"/>
          </a:xfrm>
          <a:prstGeom prst="rect">
            <a:avLst/>
          </a:prstGeom>
        </p:spPr>
      </p:pic>
      <p:pic>
        <p:nvPicPr>
          <p:cNvPr id="5" name="Image 4">
            <a:extLst>
              <a:ext uri="{FF2B5EF4-FFF2-40B4-BE49-F238E27FC236}">
                <a16:creationId xmlns:a16="http://schemas.microsoft.com/office/drawing/2014/main" id="{98EF346C-D1EA-4CDC-58D9-A8A1D161EE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4528" r="2623"/>
          <a:stretch/>
        </p:blipFill>
        <p:spPr>
          <a:xfrm flipH="1">
            <a:off x="-17925" y="1"/>
            <a:ext cx="4422396" cy="835217"/>
          </a:xfrm>
          <a:prstGeom prst="rect">
            <a:avLst/>
          </a:prstGeom>
          <a:noFill/>
        </p:spPr>
      </p:pic>
      <p:sp>
        <p:nvSpPr>
          <p:cNvPr id="7" name="Rectangle 6">
            <a:extLst>
              <a:ext uri="{FF2B5EF4-FFF2-40B4-BE49-F238E27FC236}">
                <a16:creationId xmlns:a16="http://schemas.microsoft.com/office/drawing/2014/main" id="{F41DC4B0-263D-E38F-2A94-5063319629CB}"/>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17</a:t>
            </a:fld>
            <a:endParaRPr lang="fr-FR" dirty="0">
              <a:solidFill>
                <a:srgbClr val="207283"/>
              </a:solidFill>
            </a:endParaRPr>
          </a:p>
        </p:txBody>
      </p:sp>
      <p:sp>
        <p:nvSpPr>
          <p:cNvPr id="9" name="Rectangle 2">
            <a:extLst>
              <a:ext uri="{FF2B5EF4-FFF2-40B4-BE49-F238E27FC236}">
                <a16:creationId xmlns:a16="http://schemas.microsoft.com/office/drawing/2014/main" id="{DD1EB4D6-592A-6ADF-236D-11286A758061}"/>
              </a:ext>
            </a:extLst>
          </p:cNvPr>
          <p:cNvSpPr txBox="1">
            <a:spLocks noChangeArrowheads="1"/>
          </p:cNvSpPr>
          <p:nvPr/>
        </p:nvSpPr>
        <p:spPr>
          <a:xfrm>
            <a:off x="274637" y="214537"/>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lnSpc>
                <a:spcPct val="90000"/>
              </a:lnSpc>
            </a:pPr>
            <a:r>
              <a:rPr lang="fr-FR" sz="1900" b="1" dirty="0">
                <a:solidFill>
                  <a:schemeClr val="bg1"/>
                </a:solidFill>
                <a:cs typeface="Arial"/>
              </a:rPr>
              <a:t>Les cas pratiques </a:t>
            </a:r>
            <a:r>
              <a:rPr lang="fr-FR" sz="1900" b="1" dirty="0">
                <a:solidFill>
                  <a:srgbClr val="207282"/>
                </a:solidFill>
                <a:cs typeface="Arial"/>
              </a:rPr>
              <a:t>RH Solutions </a:t>
            </a:r>
            <a:endParaRPr lang="fr-FR" sz="1900" dirty="0">
              <a:solidFill>
                <a:srgbClr val="207282"/>
              </a:solidFill>
            </a:endParaRPr>
          </a:p>
          <a:p>
            <a:pPr algn="l">
              <a:lnSpc>
                <a:spcPct val="90000"/>
              </a:lnSpc>
            </a:pPr>
            <a:endParaRPr lang="fr-FR" sz="1900" b="1" dirty="0">
              <a:solidFill>
                <a:srgbClr val="207282"/>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358D76-277F-A1FB-C8A0-D8BB2C2F7D92}"/>
              </a:ext>
            </a:extLst>
          </p:cNvPr>
          <p:cNvSpPr/>
          <p:nvPr/>
        </p:nvSpPr>
        <p:spPr>
          <a:xfrm>
            <a:off x="699645" y="1362754"/>
            <a:ext cx="6509192" cy="5661678"/>
          </a:xfrm>
          <a:prstGeom prst="rect">
            <a:avLst/>
          </a:prstGeom>
        </p:spPr>
        <p:txBody>
          <a:bodyPr wrap="square">
            <a:spAutoFit/>
          </a:bodyPr>
          <a:lstStyle/>
          <a:p>
            <a:pPr>
              <a:spcBef>
                <a:spcPts val="600"/>
              </a:spcBef>
            </a:pPr>
            <a:r>
              <a:rPr lang="fr-FR" sz="2400" b="1" dirty="0">
                <a:solidFill>
                  <a:srgbClr val="EE9F35"/>
                </a:solidFill>
                <a:latin typeface="+mn-lt"/>
              </a:rPr>
              <a:t>CAS #4</a:t>
            </a:r>
          </a:p>
          <a:p>
            <a:r>
              <a:rPr lang="fr-FR" sz="2000" b="1" i="1" dirty="0">
                <a:solidFill>
                  <a:srgbClr val="EE9F35"/>
                </a:solidFill>
                <a:latin typeface="+mn-lt"/>
              </a:rPr>
              <a:t>“Réaliser une mission chez son ancien employeur”</a:t>
            </a:r>
          </a:p>
          <a:p>
            <a:pPr>
              <a:spcBef>
                <a:spcPts val="1200"/>
              </a:spcBef>
            </a:pPr>
            <a:r>
              <a:rPr lang="fr-FR" sz="1400" b="1" i="1" dirty="0">
                <a:latin typeface="+mn-lt"/>
              </a:rPr>
              <a:t>Michel né en juillet 1957</a:t>
            </a:r>
            <a:endParaRPr lang="fr-FR" sz="1300" i="1" dirty="0">
              <a:latin typeface="+mn-lt"/>
            </a:endParaRPr>
          </a:p>
          <a:p>
            <a:pPr>
              <a:spcBef>
                <a:spcPts val="600"/>
              </a:spcBef>
            </a:pPr>
            <a:r>
              <a:rPr lang="fr-FR" sz="1600" b="1" dirty="0">
                <a:solidFill>
                  <a:srgbClr val="1CB4B3"/>
                </a:solidFill>
                <a:latin typeface="+mn-lt"/>
              </a:rPr>
              <a:t>SA SITUATION : </a:t>
            </a:r>
            <a:br>
              <a:rPr lang="fr-FR" sz="1300" dirty="0">
                <a:latin typeface="+mn-lt"/>
              </a:rPr>
            </a:br>
            <a:r>
              <a:rPr lang="fr-FR" sz="1300" dirty="0">
                <a:latin typeface="+mn-lt"/>
              </a:rPr>
              <a:t>Michel vient de quitter son entreprise de Télécom où il a occupé un poste d'ingénieur commercial grands comptes durant 10 ans. Il a noué de solides liens professionnels. </a:t>
            </a:r>
          </a:p>
          <a:p>
            <a:pPr>
              <a:spcBef>
                <a:spcPts val="800"/>
              </a:spcBef>
            </a:pPr>
            <a:r>
              <a:rPr lang="fr-FR" sz="1400" b="1" dirty="0">
                <a:solidFill>
                  <a:srgbClr val="1CB4B3"/>
                </a:solidFill>
              </a:rPr>
              <a:t>SA PROBLÉMATIQUE :</a:t>
            </a:r>
            <a:br>
              <a:rPr lang="fr-FR" sz="1300" dirty="0">
                <a:latin typeface="+mn-lt"/>
              </a:rPr>
            </a:br>
            <a:r>
              <a:rPr lang="fr-FR" sz="1300" dirty="0">
                <a:latin typeface="+mn-lt"/>
              </a:rPr>
              <a:t>Il est resté en contact avec ses anciens collègues qui l'informent que son remplaçant n'a pas été confirmé dans sa période d'essai et qu'un nouvel ingénieur commercial vient d'arriver. </a:t>
            </a:r>
          </a:p>
          <a:p>
            <a:pPr>
              <a:spcBef>
                <a:spcPts val="800"/>
              </a:spcBef>
            </a:pPr>
            <a:r>
              <a:rPr lang="fr-FR" sz="1400" b="1" dirty="0">
                <a:solidFill>
                  <a:srgbClr val="1CB4B3"/>
                </a:solidFill>
              </a:rPr>
              <a:t>LA RÉPONSE :</a:t>
            </a:r>
            <a:br>
              <a:rPr lang="fr-FR" sz="1300" dirty="0">
                <a:latin typeface="+mn-lt"/>
              </a:rPr>
            </a:br>
            <a:r>
              <a:rPr lang="fr-FR" sz="1300" dirty="0">
                <a:latin typeface="+mn-lt"/>
              </a:rPr>
              <a:t>Éric a proposé de revenir le former via une mission de portage salarial de 4 jours par mois, durant 6 mois. Son </a:t>
            </a:r>
            <a:r>
              <a:rPr lang="fr-FR" sz="1300" dirty="0" err="1">
                <a:latin typeface="+mn-lt"/>
              </a:rPr>
              <a:t>T</a:t>
            </a:r>
            <a:r>
              <a:rPr lang="fr-FR" sz="1300" dirty="0">
                <a:latin typeface="+mn-lt"/>
              </a:rPr>
              <a:t> JM est de 600 €. Il transfert ses compétences sur les contrats d'infogérance existants, il assiste aux prises de rendez-vous afin de présenter le nouveau commercial et aide à l'élaboration des offres et renégociation des contrats. Il garde ainsi un lien social avec ses anciens collègues et profite d'un complément de revenu. </a:t>
            </a:r>
          </a:p>
          <a:p>
            <a:pPr>
              <a:lnSpc>
                <a:spcPct val="107000"/>
              </a:lnSpc>
              <a:spcAft>
                <a:spcPts val="800"/>
              </a:spcAft>
            </a:pPr>
            <a:endParaRPr lang="fr-FR" sz="1300" dirty="0">
              <a:latin typeface="+mn-lt"/>
            </a:endParaRPr>
          </a:p>
          <a:p>
            <a:pPr>
              <a:spcBef>
                <a:spcPts val="600"/>
              </a:spcBef>
            </a:pPr>
            <a:endParaRPr lang="fr-FR" sz="1600" b="1" i="1" dirty="0">
              <a:solidFill>
                <a:srgbClr val="EE9F35"/>
              </a:solidFill>
              <a:latin typeface="+mn-lt"/>
            </a:endParaRPr>
          </a:p>
          <a:p>
            <a:r>
              <a:rPr lang="fr-FR" sz="1600" b="1" i="1" dirty="0">
                <a:solidFill>
                  <a:srgbClr val="EE9F35"/>
                </a:solidFill>
                <a:latin typeface="+mn-lt"/>
              </a:rPr>
              <a:t>Pour en savoir plus :</a:t>
            </a:r>
            <a:br>
              <a:rPr lang="fr-FR" sz="1300" dirty="0">
                <a:latin typeface="+mn-lt"/>
              </a:rPr>
            </a:br>
            <a:r>
              <a:rPr lang="fr-FR" sz="1300" dirty="0">
                <a:latin typeface="+mn-lt"/>
              </a:rPr>
              <a:t>Le portage salarial permet de réagir rapidement (24 heures) à un besoin de compétences clés pour l'entreprise. L'indépendant est déchargé des tâches administratives.</a:t>
            </a:r>
          </a:p>
          <a:p>
            <a:endParaRPr lang="fr-FR" sz="1300" dirty="0">
              <a:latin typeface="+mn-lt"/>
            </a:endParaRPr>
          </a:p>
          <a:p>
            <a:pPr>
              <a:spcBef>
                <a:spcPts val="600"/>
              </a:spcBef>
            </a:pPr>
            <a:endParaRPr lang="fr-FR" sz="1300" dirty="0">
              <a:latin typeface="+mn-lt"/>
            </a:endParaRPr>
          </a:p>
        </p:txBody>
      </p:sp>
    </p:spTree>
    <p:extLst>
      <p:ext uri="{BB962C8B-B14F-4D97-AF65-F5344CB8AC3E}">
        <p14:creationId xmlns:p14="http://schemas.microsoft.com/office/powerpoint/2010/main" val="29176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extérieur, pente&#10;&#10;Description générée automatiquement">
            <a:extLst>
              <a:ext uri="{FF2B5EF4-FFF2-40B4-BE49-F238E27FC236}">
                <a16:creationId xmlns:a16="http://schemas.microsoft.com/office/drawing/2014/main" id="{F94D0BD9-D276-1983-4D9D-7F7903CAB31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857" y="-2287"/>
            <a:ext cx="7549960" cy="10082911"/>
          </a:xfrm>
          <a:prstGeom prst="rect">
            <a:avLst/>
          </a:prstGeom>
        </p:spPr>
      </p:pic>
      <p:pic>
        <p:nvPicPr>
          <p:cNvPr id="77" name="Image 76">
            <a:extLst>
              <a:ext uri="{FF2B5EF4-FFF2-40B4-BE49-F238E27FC236}">
                <a16:creationId xmlns:a16="http://schemas.microsoft.com/office/drawing/2014/main" id="{F72217F2-D81F-0169-2AA7-9BB1AA0F0D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9650" r="2623"/>
          <a:stretch/>
        </p:blipFill>
        <p:spPr>
          <a:xfrm flipH="1">
            <a:off x="-17925" y="-2287"/>
            <a:ext cx="7595524" cy="1631763"/>
          </a:xfrm>
          <a:prstGeom prst="rect">
            <a:avLst/>
          </a:prstGeom>
          <a:noFill/>
        </p:spPr>
      </p:pic>
      <p:sp>
        <p:nvSpPr>
          <p:cNvPr id="48" name="Rectangle 47">
            <a:extLst>
              <a:ext uri="{FF2B5EF4-FFF2-40B4-BE49-F238E27FC236}">
                <a16:creationId xmlns:a16="http://schemas.microsoft.com/office/drawing/2014/main" id="{B73BECC4-3F51-C210-4C67-2E33E8911AFA}"/>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18</a:t>
            </a:fld>
            <a:endParaRPr lang="fr-FR" dirty="0">
              <a:solidFill>
                <a:srgbClr val="207283"/>
              </a:solidFill>
            </a:endParaRPr>
          </a:p>
        </p:txBody>
      </p:sp>
      <p:sp>
        <p:nvSpPr>
          <p:cNvPr id="49" name="Rectangle 2">
            <a:extLst>
              <a:ext uri="{FF2B5EF4-FFF2-40B4-BE49-F238E27FC236}">
                <a16:creationId xmlns:a16="http://schemas.microsoft.com/office/drawing/2014/main" id="{6CC6F7D5-04D4-D2EE-3303-261AD0161E1D}"/>
              </a:ext>
            </a:extLst>
          </p:cNvPr>
          <p:cNvSpPr txBox="1">
            <a:spLocks noChangeArrowheads="1"/>
          </p:cNvSpPr>
          <p:nvPr/>
        </p:nvSpPr>
        <p:spPr>
          <a:xfrm>
            <a:off x="427037" y="315912"/>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lnSpc>
                <a:spcPct val="90000"/>
              </a:lnSpc>
            </a:pPr>
            <a:r>
              <a:rPr lang="fr-FR" sz="3200" b="1" dirty="0">
                <a:solidFill>
                  <a:schemeClr val="bg1"/>
                </a:solidFill>
                <a:cs typeface="Arial"/>
              </a:rPr>
              <a:t>Les plus du salarié</a:t>
            </a:r>
            <a:br>
              <a:rPr lang="fr-FR" sz="3200" b="1" dirty="0">
                <a:solidFill>
                  <a:schemeClr val="bg1"/>
                </a:solidFill>
                <a:cs typeface="Arial"/>
              </a:rPr>
            </a:br>
            <a:r>
              <a:rPr lang="fr-FR" sz="3200" b="1" dirty="0">
                <a:solidFill>
                  <a:srgbClr val="207282"/>
                </a:solidFill>
                <a:cs typeface="Arial"/>
              </a:rPr>
              <a:t>en Portage Salarial</a:t>
            </a:r>
          </a:p>
          <a:p>
            <a:pPr algn="l">
              <a:lnSpc>
                <a:spcPct val="90000"/>
              </a:lnSpc>
            </a:pPr>
            <a:r>
              <a:rPr lang="fr-FR" sz="3200" b="1" dirty="0">
                <a:solidFill>
                  <a:schemeClr val="bg1"/>
                </a:solidFill>
                <a:cs typeface="Arial"/>
              </a:rPr>
              <a:t> </a:t>
            </a:r>
          </a:p>
          <a:p>
            <a:pPr algn="l">
              <a:lnSpc>
                <a:spcPct val="90000"/>
              </a:lnSpc>
            </a:pPr>
            <a:endParaRPr lang="fr-FR" sz="3200" b="1" dirty="0">
              <a:solidFill>
                <a:srgbClr val="2072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072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DBB122EE-DA44-90D9-83A3-5E1405574900}"/>
              </a:ext>
            </a:extLst>
          </p:cNvPr>
          <p:cNvSpPr/>
          <p:nvPr/>
        </p:nvSpPr>
        <p:spPr bwMode="auto">
          <a:xfrm>
            <a:off x="-17926" y="4259753"/>
            <a:ext cx="7587027" cy="4666760"/>
          </a:xfrm>
          <a:prstGeom prst="rect">
            <a:avLst/>
          </a:prstGeom>
          <a:solidFill>
            <a:schemeClr val="bg1">
              <a:lumMod val="9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effectLst/>
              <a:latin typeface="Arial" charset="0"/>
              <a:ea typeface="ＭＳ Ｐゴシック" charset="0"/>
              <a:cs typeface="DIN" charset="0"/>
            </a:endParaRPr>
          </a:p>
        </p:txBody>
      </p:sp>
      <p:pic>
        <p:nvPicPr>
          <p:cNvPr id="80" name="Image 79">
            <a:extLst>
              <a:ext uri="{FF2B5EF4-FFF2-40B4-BE49-F238E27FC236}">
                <a16:creationId xmlns:a16="http://schemas.microsoft.com/office/drawing/2014/main" id="{A675B013-C01E-44FF-677F-379B70B9D3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3134"/>
          <a:stretch/>
        </p:blipFill>
        <p:spPr>
          <a:xfrm rot="5400000">
            <a:off x="-1018569" y="5269664"/>
            <a:ext cx="2775924" cy="738786"/>
          </a:xfrm>
          <a:prstGeom prst="rect">
            <a:avLst/>
          </a:prstGeom>
        </p:spPr>
      </p:pic>
      <p:sp>
        <p:nvSpPr>
          <p:cNvPr id="48" name="Rectangle 47">
            <a:extLst>
              <a:ext uri="{FF2B5EF4-FFF2-40B4-BE49-F238E27FC236}">
                <a16:creationId xmlns:a16="http://schemas.microsoft.com/office/drawing/2014/main" id="{B73BECC4-3F51-C210-4C67-2E33E8911AFA}"/>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19</a:t>
            </a:fld>
            <a:endParaRPr lang="fr-FR" dirty="0">
              <a:solidFill>
                <a:srgbClr val="207283"/>
              </a:solidFill>
            </a:endParaRPr>
          </a:p>
        </p:txBody>
      </p:sp>
      <p:sp>
        <p:nvSpPr>
          <p:cNvPr id="65" name="Rectangle 64">
            <a:extLst>
              <a:ext uri="{FF2B5EF4-FFF2-40B4-BE49-F238E27FC236}">
                <a16:creationId xmlns:a16="http://schemas.microsoft.com/office/drawing/2014/main" id="{9190EEB6-F6DB-E10F-5B17-2A72B27DF134}"/>
              </a:ext>
            </a:extLst>
          </p:cNvPr>
          <p:cNvSpPr/>
          <p:nvPr/>
        </p:nvSpPr>
        <p:spPr>
          <a:xfrm>
            <a:off x="699645" y="1316650"/>
            <a:ext cx="6528242" cy="2531462"/>
          </a:xfrm>
          <a:prstGeom prst="rect">
            <a:avLst/>
          </a:prstGeom>
        </p:spPr>
        <p:txBody>
          <a:bodyPr wrap="square">
            <a:spAutoFit/>
          </a:bodyPr>
          <a:lstStyle/>
          <a:p>
            <a:pPr>
              <a:spcBef>
                <a:spcPts val="600"/>
              </a:spcBef>
            </a:pPr>
            <a:r>
              <a:rPr lang="fr-FR" sz="2400" b="1" dirty="0">
                <a:solidFill>
                  <a:srgbClr val="EE9F35"/>
                </a:solidFill>
                <a:latin typeface="+mn-lt"/>
              </a:rPr>
              <a:t>Le Portage Salarial avec RH Solutions</a:t>
            </a:r>
          </a:p>
          <a:p>
            <a:pPr marL="144000" indent="-144000">
              <a:spcBef>
                <a:spcPts val="600"/>
              </a:spcBef>
              <a:buFont typeface="Arial" panose="020B0604020202020204" pitchFamily="34" charset="0"/>
              <a:buChar char="•"/>
            </a:pPr>
            <a:r>
              <a:rPr lang="fr-FR" sz="1400" dirty="0">
                <a:latin typeface="+mn-lt"/>
              </a:rPr>
              <a:t>Depuis 2003, 1</a:t>
            </a:r>
            <a:r>
              <a:rPr lang="fr-FR" sz="1400" baseline="30000" dirty="0">
                <a:latin typeface="+mn-lt"/>
              </a:rPr>
              <a:t>er</a:t>
            </a:r>
            <a:r>
              <a:rPr lang="fr-FR" sz="1400" dirty="0">
                <a:latin typeface="+mn-lt"/>
              </a:rPr>
              <a:t> réseau de France de portage salarial</a:t>
            </a:r>
          </a:p>
          <a:p>
            <a:pPr marL="144000" indent="-144000">
              <a:spcBef>
                <a:spcPts val="300"/>
              </a:spcBef>
              <a:buFont typeface="Arial" panose="020B0604020202020204" pitchFamily="34" charset="0"/>
              <a:buChar char="•"/>
            </a:pPr>
            <a:r>
              <a:rPr lang="fr-FR" sz="1400" dirty="0">
                <a:latin typeface="+mn-lt"/>
              </a:rPr>
              <a:t>Un statut de salarié et de freelance</a:t>
            </a:r>
          </a:p>
          <a:p>
            <a:pPr marL="144000" indent="-144000">
              <a:spcBef>
                <a:spcPts val="300"/>
              </a:spcBef>
              <a:buFont typeface="Arial" panose="020B0604020202020204" pitchFamily="34" charset="0"/>
              <a:buChar char="•"/>
            </a:pPr>
            <a:r>
              <a:rPr lang="fr-FR" sz="1400" dirty="0">
                <a:latin typeface="+mn-lt"/>
              </a:rPr>
              <a:t>La couverture salarié : retraite, chômage et santé</a:t>
            </a:r>
          </a:p>
          <a:p>
            <a:pPr marL="144000" indent="-144000">
              <a:spcBef>
                <a:spcPts val="300"/>
              </a:spcBef>
              <a:buFont typeface="Arial" panose="020B0604020202020204" pitchFamily="34" charset="0"/>
              <a:buChar char="•"/>
            </a:pPr>
            <a:r>
              <a:rPr lang="fr-FR" sz="1400" dirty="0">
                <a:latin typeface="+mn-lt"/>
              </a:rPr>
              <a:t>Être Indépendant sans contrainte administrative</a:t>
            </a:r>
          </a:p>
          <a:p>
            <a:pPr marL="144000" indent="-144000">
              <a:spcBef>
                <a:spcPts val="300"/>
              </a:spcBef>
              <a:buFont typeface="Arial" panose="020B0604020202020204" pitchFamily="34" charset="0"/>
              <a:buChar char="•"/>
            </a:pPr>
            <a:r>
              <a:rPr lang="fr-FR" sz="1400" dirty="0">
                <a:latin typeface="+mn-lt"/>
              </a:rPr>
              <a:t>100% concentré sur ses missions</a:t>
            </a:r>
          </a:p>
          <a:p>
            <a:pPr marL="144000" indent="-144000">
              <a:spcBef>
                <a:spcPts val="300"/>
              </a:spcBef>
              <a:buFont typeface="Arial" panose="020B0604020202020204" pitchFamily="34" charset="0"/>
              <a:buChar char="•"/>
            </a:pPr>
            <a:r>
              <a:rPr lang="fr-FR" sz="1400" dirty="0">
                <a:latin typeface="+mn-lt"/>
              </a:rPr>
              <a:t>Accompagné au niveau local</a:t>
            </a:r>
          </a:p>
          <a:p>
            <a:pPr marL="144000" indent="-144000">
              <a:spcBef>
                <a:spcPts val="300"/>
              </a:spcBef>
              <a:buFont typeface="Arial" panose="020B0604020202020204" pitchFamily="34" charset="0"/>
              <a:buChar char="•"/>
            </a:pPr>
            <a:r>
              <a:rPr lang="fr-FR" sz="1400" dirty="0">
                <a:latin typeface="+mn-lt"/>
              </a:rPr>
              <a:t>En lien avec un réseau de 1200 consultants</a:t>
            </a:r>
          </a:p>
          <a:p>
            <a:pPr marL="144000" indent="-144000">
              <a:spcBef>
                <a:spcPts val="300"/>
              </a:spcBef>
              <a:buFont typeface="Arial" panose="020B0604020202020204" pitchFamily="34" charset="0"/>
              <a:buChar char="•"/>
            </a:pPr>
            <a:r>
              <a:rPr lang="fr-FR" sz="1400" dirty="0">
                <a:latin typeface="+mn-lt"/>
              </a:rPr>
              <a:t>Des services : CE, Formations, Evènements réseaux ...</a:t>
            </a:r>
          </a:p>
        </p:txBody>
      </p:sp>
      <p:pic>
        <p:nvPicPr>
          <p:cNvPr id="78" name="Image 77">
            <a:extLst>
              <a:ext uri="{FF2B5EF4-FFF2-40B4-BE49-F238E27FC236}">
                <a16:creationId xmlns:a16="http://schemas.microsoft.com/office/drawing/2014/main" id="{ABA749E4-04ED-22BB-E956-50C0DF5A7E5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377521" y="3916602"/>
            <a:ext cx="4804632" cy="5192886"/>
          </a:xfrm>
          <a:prstGeom prst="rect">
            <a:avLst/>
          </a:prstGeom>
        </p:spPr>
      </p:pic>
      <p:pic>
        <p:nvPicPr>
          <p:cNvPr id="13" name="Image 12">
            <a:extLst>
              <a:ext uri="{FF2B5EF4-FFF2-40B4-BE49-F238E27FC236}">
                <a16:creationId xmlns:a16="http://schemas.microsoft.com/office/drawing/2014/main" id="{08CCFBF3-AAC9-0CF0-6F27-0842CDDEF0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9650" r="24705"/>
          <a:stretch/>
        </p:blipFill>
        <p:spPr>
          <a:xfrm flipH="1">
            <a:off x="-17927" y="-2287"/>
            <a:ext cx="3419559" cy="950073"/>
          </a:xfrm>
          <a:prstGeom prst="rect">
            <a:avLst/>
          </a:prstGeom>
          <a:noFill/>
        </p:spPr>
      </p:pic>
      <p:sp>
        <p:nvSpPr>
          <p:cNvPr id="14" name="Rectangle 2">
            <a:extLst>
              <a:ext uri="{FF2B5EF4-FFF2-40B4-BE49-F238E27FC236}">
                <a16:creationId xmlns:a16="http://schemas.microsoft.com/office/drawing/2014/main" id="{93CFC432-48F8-1436-6913-5D7B5B10C82B}"/>
              </a:ext>
            </a:extLst>
          </p:cNvPr>
          <p:cNvSpPr txBox="1">
            <a:spLocks noChangeArrowheads="1"/>
          </p:cNvSpPr>
          <p:nvPr/>
        </p:nvSpPr>
        <p:spPr>
          <a:xfrm>
            <a:off x="213456" y="163512"/>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lnSpc>
                <a:spcPct val="90000"/>
              </a:lnSpc>
            </a:pPr>
            <a:r>
              <a:rPr lang="fr-FR" sz="1900" b="1" dirty="0">
                <a:solidFill>
                  <a:schemeClr val="bg1"/>
                </a:solidFill>
                <a:cs typeface="Arial"/>
              </a:rPr>
              <a:t>Les plus du salarié</a:t>
            </a:r>
            <a:br>
              <a:rPr lang="fr-FR" sz="1900" b="1" dirty="0">
                <a:solidFill>
                  <a:schemeClr val="bg1"/>
                </a:solidFill>
                <a:cs typeface="Arial"/>
              </a:rPr>
            </a:br>
            <a:r>
              <a:rPr lang="fr-FR" sz="1900" b="1" dirty="0">
                <a:solidFill>
                  <a:srgbClr val="207282"/>
                </a:solidFill>
                <a:cs typeface="Arial"/>
              </a:rPr>
              <a:t>en Portage Salarial</a:t>
            </a:r>
          </a:p>
          <a:p>
            <a:pPr algn="l">
              <a:lnSpc>
                <a:spcPct val="90000"/>
              </a:lnSpc>
            </a:pPr>
            <a:r>
              <a:rPr lang="fr-FR" sz="1900" b="1" dirty="0">
                <a:solidFill>
                  <a:schemeClr val="bg1"/>
                </a:solidFill>
                <a:cs typeface="Arial"/>
              </a:rPr>
              <a:t> </a:t>
            </a:r>
          </a:p>
          <a:p>
            <a:pPr algn="l">
              <a:lnSpc>
                <a:spcPct val="90000"/>
              </a:lnSpc>
            </a:pPr>
            <a:endParaRPr lang="fr-FR" sz="1900" b="1" dirty="0">
              <a:solidFill>
                <a:srgbClr val="2072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381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18BCB64-EF44-9B4D-E19B-1A8A370280E8}"/>
              </a:ext>
            </a:extLst>
          </p:cNvPr>
          <p:cNvPicPr>
            <a:picLocks noChangeAspect="1"/>
          </p:cNvPicPr>
          <p:nvPr/>
        </p:nvPicPr>
        <p:blipFill>
          <a:blip r:embed="rId2"/>
          <a:stretch>
            <a:fillRect/>
          </a:stretch>
        </p:blipFill>
        <p:spPr>
          <a:xfrm>
            <a:off x="-4858" y="1182801"/>
            <a:ext cx="7584573" cy="4216400"/>
          </a:xfrm>
          <a:prstGeom prst="rect">
            <a:avLst/>
          </a:prstGeom>
        </p:spPr>
      </p:pic>
      <p:sp>
        <p:nvSpPr>
          <p:cNvPr id="11" name="Rectangle 10">
            <a:extLst>
              <a:ext uri="{FF2B5EF4-FFF2-40B4-BE49-F238E27FC236}">
                <a16:creationId xmlns:a16="http://schemas.microsoft.com/office/drawing/2014/main" id="{1F10CD28-87EA-11D7-579F-DB490ED1ECCA}"/>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2</a:t>
            </a:fld>
            <a:endParaRPr lang="fr-FR" dirty="0">
              <a:solidFill>
                <a:srgbClr val="207283"/>
              </a:solidFill>
            </a:endParaRPr>
          </a:p>
        </p:txBody>
      </p:sp>
      <p:pic>
        <p:nvPicPr>
          <p:cNvPr id="14" name="Image 13">
            <a:extLst>
              <a:ext uri="{FF2B5EF4-FFF2-40B4-BE49-F238E27FC236}">
                <a16:creationId xmlns:a16="http://schemas.microsoft.com/office/drawing/2014/main" id="{2756BCA6-DE6B-9923-05EB-4D8AA419B1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0173" y="11112"/>
            <a:ext cx="7584573" cy="3227673"/>
          </a:xfrm>
          <a:prstGeom prst="rect">
            <a:avLst/>
          </a:prstGeom>
        </p:spPr>
      </p:pic>
      <p:sp>
        <p:nvSpPr>
          <p:cNvPr id="15" name="Rectangle 14">
            <a:extLst>
              <a:ext uri="{FF2B5EF4-FFF2-40B4-BE49-F238E27FC236}">
                <a16:creationId xmlns:a16="http://schemas.microsoft.com/office/drawing/2014/main" id="{A5BA5C49-5A6E-62B7-C8D5-CC4F7689FE78}"/>
              </a:ext>
            </a:extLst>
          </p:cNvPr>
          <p:cNvSpPr/>
          <p:nvPr/>
        </p:nvSpPr>
        <p:spPr bwMode="auto">
          <a:xfrm>
            <a:off x="-4857" y="2325986"/>
            <a:ext cx="7589429" cy="1038741"/>
          </a:xfrm>
          <a:prstGeom prst="rect">
            <a:avLst/>
          </a:prstGeom>
          <a:solidFill>
            <a:srgbClr val="EF9F36">
              <a:alpha val="85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effectLst/>
              <a:latin typeface="Arial" charset="0"/>
              <a:ea typeface="ＭＳ Ｐゴシック" charset="0"/>
              <a:cs typeface="DIN" charset="0"/>
            </a:endParaRPr>
          </a:p>
        </p:txBody>
      </p:sp>
      <p:sp>
        <p:nvSpPr>
          <p:cNvPr id="16" name="Rectangle 15">
            <a:extLst>
              <a:ext uri="{FF2B5EF4-FFF2-40B4-BE49-F238E27FC236}">
                <a16:creationId xmlns:a16="http://schemas.microsoft.com/office/drawing/2014/main" id="{380C1923-67C6-0C73-2DED-C8D89F4087A3}"/>
              </a:ext>
            </a:extLst>
          </p:cNvPr>
          <p:cNvSpPr/>
          <p:nvPr/>
        </p:nvSpPr>
        <p:spPr>
          <a:xfrm>
            <a:off x="1286055" y="2446234"/>
            <a:ext cx="1880066" cy="584775"/>
          </a:xfrm>
          <a:prstGeom prst="rect">
            <a:avLst/>
          </a:prstGeom>
        </p:spPr>
        <p:txBody>
          <a:bodyPr wrap="none">
            <a:spAutoFit/>
          </a:bodyPr>
          <a:lstStyle/>
          <a:p>
            <a:r>
              <a:rPr lang="fr-FR" altLang="fr-FR" sz="3200" dirty="0">
                <a:solidFill>
                  <a:schemeClr val="bg1"/>
                </a:solidFill>
                <a:latin typeface="Calibri" panose="020F0502020204030204" pitchFamily="34" charset="0"/>
                <a:cs typeface="Calibri" panose="020F0502020204030204" pitchFamily="34" charset="0"/>
              </a:rPr>
              <a:t>Sommaire</a:t>
            </a:r>
            <a:endParaRPr lang="fr-FR" dirty="0">
              <a:solidFill>
                <a:schemeClr val="bg1"/>
              </a:solidFill>
              <a:latin typeface="Calibri" panose="020F0502020204030204" pitchFamily="34" charset="0"/>
              <a:cs typeface="Calibri" panose="020F0502020204030204" pitchFamily="34" charset="0"/>
            </a:endParaRPr>
          </a:p>
        </p:txBody>
      </p:sp>
      <p:pic>
        <p:nvPicPr>
          <p:cNvPr id="17" name="Image 16">
            <a:extLst>
              <a:ext uri="{FF2B5EF4-FFF2-40B4-BE49-F238E27FC236}">
                <a16:creationId xmlns:a16="http://schemas.microsoft.com/office/drawing/2014/main" id="{4ADC601A-3814-3D0E-54EA-82E9EE09DAFB}"/>
              </a:ext>
            </a:extLst>
          </p:cNvPr>
          <p:cNvPicPr>
            <a:picLocks noChangeAspect="1"/>
          </p:cNvPicPr>
          <p:nvPr/>
        </p:nvPicPr>
        <p:blipFill>
          <a:blip r:embed="rId2"/>
          <a:stretch>
            <a:fillRect/>
          </a:stretch>
        </p:blipFill>
        <p:spPr>
          <a:xfrm>
            <a:off x="-4857" y="1190204"/>
            <a:ext cx="7584573" cy="4216400"/>
          </a:xfrm>
          <a:prstGeom prst="rect">
            <a:avLst/>
          </a:prstGeom>
        </p:spPr>
      </p:pic>
      <p:sp>
        <p:nvSpPr>
          <p:cNvPr id="18" name="Rectangle 17">
            <a:extLst>
              <a:ext uri="{FF2B5EF4-FFF2-40B4-BE49-F238E27FC236}">
                <a16:creationId xmlns:a16="http://schemas.microsoft.com/office/drawing/2014/main" id="{B3649957-2B89-E7AB-A40D-FF97FCA02E07}"/>
              </a:ext>
            </a:extLst>
          </p:cNvPr>
          <p:cNvSpPr/>
          <p:nvPr/>
        </p:nvSpPr>
        <p:spPr>
          <a:xfrm>
            <a:off x="916435" y="3630224"/>
            <a:ext cx="6591888" cy="4828501"/>
          </a:xfrm>
          <a:prstGeom prst="rect">
            <a:avLst/>
          </a:prstGeom>
        </p:spPr>
        <p:txBody>
          <a:bodyPr wrap="square">
            <a:spAutoFit/>
          </a:bodyPr>
          <a:lstStyle/>
          <a:p>
            <a:pPr marL="12700">
              <a:lnSpc>
                <a:spcPct val="100000"/>
              </a:lnSpc>
              <a:spcBef>
                <a:spcPts val="100"/>
              </a:spcBef>
              <a:spcAft>
                <a:spcPts val="600"/>
              </a:spcAft>
            </a:pPr>
            <a:r>
              <a:rPr lang="fr-FR" sz="2400" b="1" dirty="0">
                <a:solidFill>
                  <a:srgbClr val="1CB4B3"/>
                </a:solidFill>
                <a:latin typeface="+mn-lt"/>
                <a:cs typeface="Arial"/>
              </a:rPr>
              <a:t>La</a:t>
            </a:r>
            <a:r>
              <a:rPr lang="fr-FR" sz="2400" b="1" spc="-35" dirty="0">
                <a:solidFill>
                  <a:srgbClr val="1CB4B3"/>
                </a:solidFill>
                <a:latin typeface="+mn-lt"/>
                <a:cs typeface="Arial"/>
              </a:rPr>
              <a:t> </a:t>
            </a:r>
            <a:r>
              <a:rPr lang="fr-FR" sz="2400" b="1" dirty="0">
                <a:solidFill>
                  <a:srgbClr val="1CB4B3"/>
                </a:solidFill>
                <a:latin typeface="+mn-lt"/>
                <a:cs typeface="Arial"/>
              </a:rPr>
              <a:t>retraite</a:t>
            </a:r>
            <a:r>
              <a:rPr lang="fr-FR" sz="2400" b="1" spc="60" dirty="0">
                <a:solidFill>
                  <a:srgbClr val="1CB4B3"/>
                </a:solidFill>
                <a:latin typeface="+mn-lt"/>
                <a:cs typeface="Arial"/>
              </a:rPr>
              <a:t> </a:t>
            </a:r>
            <a:r>
              <a:rPr lang="fr-FR" sz="2400" b="1" spc="-260" dirty="0">
                <a:solidFill>
                  <a:srgbClr val="1CB4B3"/>
                </a:solidFill>
                <a:latin typeface="+mn-lt"/>
                <a:cs typeface="Arial"/>
              </a:rPr>
              <a:t>:</a:t>
            </a:r>
            <a:r>
              <a:rPr lang="fr-FR" sz="2400" b="1" spc="125" dirty="0">
                <a:solidFill>
                  <a:srgbClr val="1CB4B3"/>
                </a:solidFill>
                <a:latin typeface="+mn-lt"/>
                <a:cs typeface="Arial"/>
              </a:rPr>
              <a:t> </a:t>
            </a:r>
            <a:r>
              <a:rPr lang="fr-FR" sz="2400" b="1" dirty="0">
                <a:solidFill>
                  <a:srgbClr val="1CB4B3"/>
                </a:solidFill>
                <a:latin typeface="+mn-lt"/>
                <a:cs typeface="Arial"/>
              </a:rPr>
              <a:t>l'essentiel</a:t>
            </a:r>
            <a:r>
              <a:rPr lang="fr-FR" sz="2400" b="1" spc="-40" dirty="0">
                <a:solidFill>
                  <a:srgbClr val="1CB4B3"/>
                </a:solidFill>
                <a:latin typeface="+mn-lt"/>
                <a:cs typeface="Arial"/>
              </a:rPr>
              <a:t> </a:t>
            </a:r>
            <a:r>
              <a:rPr lang="fr-FR" sz="2400" b="1" dirty="0">
                <a:solidFill>
                  <a:srgbClr val="1CB4B3"/>
                </a:solidFill>
                <a:latin typeface="+mn-lt"/>
                <a:cs typeface="Arial"/>
              </a:rPr>
              <a:t>à</a:t>
            </a:r>
            <a:r>
              <a:rPr lang="fr-FR" sz="2400" b="1" spc="15" dirty="0">
                <a:solidFill>
                  <a:srgbClr val="1CB4B3"/>
                </a:solidFill>
                <a:latin typeface="+mn-lt"/>
                <a:cs typeface="Arial"/>
              </a:rPr>
              <a:t> </a:t>
            </a:r>
            <a:r>
              <a:rPr lang="fr-FR" sz="2400" b="1" dirty="0">
                <a:solidFill>
                  <a:srgbClr val="1CB4B3"/>
                </a:solidFill>
                <a:latin typeface="+mn-lt"/>
                <a:cs typeface="Arial"/>
              </a:rPr>
              <a:t>savoir</a:t>
            </a:r>
            <a:r>
              <a:rPr lang="fr-FR" sz="2400" b="1" spc="15" dirty="0">
                <a:solidFill>
                  <a:srgbClr val="1CB4B3"/>
                </a:solidFill>
                <a:latin typeface="+mn-lt"/>
                <a:cs typeface="Arial"/>
              </a:rPr>
              <a:t>		</a:t>
            </a:r>
            <a:r>
              <a:rPr lang="fr-FR" b="1" dirty="0">
                <a:latin typeface="Calibri" panose="020F0502020204030204" pitchFamily="34" charset="0"/>
                <a:cs typeface="Calibri" panose="020F0502020204030204" pitchFamily="34" charset="0"/>
              </a:rPr>
              <a:t>P.3</a:t>
            </a:r>
          </a:p>
          <a:p>
            <a:pPr marL="108000" indent="-108000">
              <a:lnSpc>
                <a:spcPct val="90000"/>
              </a:lnSpc>
              <a:buFont typeface="Arial" panose="020B0604020202020204" pitchFamily="34" charset="0"/>
              <a:buChar char="•"/>
            </a:pPr>
            <a:r>
              <a:rPr lang="fr-FR" sz="1600" dirty="0">
                <a:latin typeface="+mn-lt"/>
                <a:cs typeface="Arial"/>
              </a:rPr>
              <a:t>Cumul</a:t>
            </a:r>
            <a:r>
              <a:rPr lang="fr-FR" sz="1600" spc="50" dirty="0">
                <a:latin typeface="+mn-lt"/>
                <a:cs typeface="Arial"/>
              </a:rPr>
              <a:t> </a:t>
            </a:r>
            <a:r>
              <a:rPr lang="fr-FR" sz="1600" dirty="0">
                <a:latin typeface="+mn-lt"/>
                <a:cs typeface="Arial"/>
              </a:rPr>
              <a:t>Emploi</a:t>
            </a:r>
            <a:r>
              <a:rPr lang="fr-FR" sz="1600" spc="60" dirty="0">
                <a:latin typeface="+mn-lt"/>
                <a:cs typeface="Arial"/>
              </a:rPr>
              <a:t> </a:t>
            </a:r>
            <a:r>
              <a:rPr lang="fr-FR" sz="1600" spc="-10" dirty="0">
                <a:latin typeface="+mn-lt"/>
                <a:cs typeface="Arial"/>
              </a:rPr>
              <a:t>Retraite</a:t>
            </a:r>
            <a:r>
              <a:rPr lang="fr-FR" sz="1600" spc="-45" dirty="0">
                <a:latin typeface="+mn-lt"/>
                <a:cs typeface="Arial"/>
              </a:rPr>
              <a:t> </a:t>
            </a:r>
            <a:r>
              <a:rPr lang="fr-FR" sz="1600" dirty="0">
                <a:latin typeface="+mn-lt"/>
                <a:cs typeface="Arial"/>
              </a:rPr>
              <a:t>et</a:t>
            </a:r>
            <a:r>
              <a:rPr lang="fr-FR" sz="1600" spc="-40" dirty="0">
                <a:latin typeface="+mn-lt"/>
                <a:cs typeface="Arial"/>
              </a:rPr>
              <a:t> </a:t>
            </a:r>
            <a:r>
              <a:rPr lang="fr-FR" sz="1600" dirty="0">
                <a:latin typeface="+mn-lt"/>
                <a:cs typeface="Arial"/>
              </a:rPr>
              <a:t>cotisations</a:t>
            </a:r>
            <a:r>
              <a:rPr lang="fr-FR" sz="1600" spc="-45" dirty="0">
                <a:latin typeface="+mn-lt"/>
                <a:cs typeface="Arial"/>
              </a:rPr>
              <a:t> </a:t>
            </a:r>
            <a:r>
              <a:rPr lang="fr-FR" sz="1600" dirty="0">
                <a:latin typeface="+mn-lt"/>
                <a:cs typeface="Arial"/>
              </a:rPr>
              <a:t>salariales</a:t>
            </a:r>
            <a:r>
              <a:rPr lang="fr-FR" sz="1600" spc="-75" dirty="0">
                <a:latin typeface="+mn-lt"/>
                <a:cs typeface="Arial"/>
              </a:rPr>
              <a:t> </a:t>
            </a:r>
            <a:r>
              <a:rPr lang="fr-FR" sz="1600" dirty="0">
                <a:latin typeface="+mn-lt"/>
                <a:cs typeface="Arial"/>
              </a:rPr>
              <a:t>ou </a:t>
            </a:r>
            <a:r>
              <a:rPr lang="fr-FR" sz="1600" spc="-10" dirty="0">
                <a:latin typeface="+mn-lt"/>
                <a:cs typeface="Arial"/>
              </a:rPr>
              <a:t>patronales</a:t>
            </a:r>
            <a:endParaRPr lang="fr-FR" sz="1600" dirty="0">
              <a:latin typeface="+mn-lt"/>
              <a:cs typeface="Arial"/>
            </a:endParaRPr>
          </a:p>
          <a:p>
            <a:pPr marL="108000" marR="194945" indent="-108000">
              <a:lnSpc>
                <a:spcPct val="90000"/>
              </a:lnSpc>
              <a:spcBef>
                <a:spcPts val="600"/>
              </a:spcBef>
              <a:buFont typeface="Arial" panose="020B0604020202020204" pitchFamily="34" charset="0"/>
              <a:buChar char="•"/>
            </a:pPr>
            <a:r>
              <a:rPr lang="fr-FR" sz="1600" dirty="0">
                <a:latin typeface="+mn-lt"/>
                <a:cs typeface="Arial"/>
              </a:rPr>
              <a:t>Cumulez</a:t>
            </a:r>
            <a:r>
              <a:rPr lang="fr-FR" sz="1600" spc="-5" dirty="0">
                <a:latin typeface="+mn-lt"/>
                <a:cs typeface="Arial"/>
              </a:rPr>
              <a:t> </a:t>
            </a:r>
            <a:r>
              <a:rPr lang="fr-FR" sz="1600" dirty="0">
                <a:latin typeface="+mn-lt"/>
                <a:cs typeface="Arial"/>
              </a:rPr>
              <a:t>votre</a:t>
            </a:r>
            <a:r>
              <a:rPr lang="fr-FR" sz="1600" spc="-15" dirty="0">
                <a:latin typeface="+mn-lt"/>
                <a:cs typeface="Arial"/>
              </a:rPr>
              <a:t> </a:t>
            </a:r>
            <a:r>
              <a:rPr lang="fr-FR" sz="1600" dirty="0">
                <a:latin typeface="+mn-lt"/>
                <a:cs typeface="Arial"/>
              </a:rPr>
              <a:t>retraite</a:t>
            </a:r>
            <a:r>
              <a:rPr lang="fr-FR" sz="1600" spc="-45" dirty="0">
                <a:latin typeface="+mn-lt"/>
                <a:cs typeface="Arial"/>
              </a:rPr>
              <a:t> </a:t>
            </a:r>
            <a:r>
              <a:rPr lang="fr-FR" sz="1600" dirty="0">
                <a:latin typeface="+mn-lt"/>
                <a:cs typeface="Arial"/>
              </a:rPr>
              <a:t>et</a:t>
            </a:r>
            <a:r>
              <a:rPr lang="fr-FR" sz="1600" spc="-35" dirty="0">
                <a:latin typeface="+mn-lt"/>
                <a:cs typeface="Arial"/>
              </a:rPr>
              <a:t> </a:t>
            </a:r>
            <a:r>
              <a:rPr lang="fr-FR" sz="1600" dirty="0">
                <a:latin typeface="+mn-lt"/>
                <a:cs typeface="Arial"/>
              </a:rPr>
              <a:t>un</a:t>
            </a:r>
            <a:r>
              <a:rPr lang="fr-FR" sz="1600" spc="-35" dirty="0">
                <a:latin typeface="+mn-lt"/>
                <a:cs typeface="Arial"/>
              </a:rPr>
              <a:t> </a:t>
            </a:r>
            <a:r>
              <a:rPr lang="fr-FR" sz="1600" dirty="0">
                <a:latin typeface="+mn-lt"/>
                <a:cs typeface="Arial"/>
              </a:rPr>
              <a:t>emploi</a:t>
            </a:r>
            <a:r>
              <a:rPr lang="fr-FR" sz="1600" spc="-15" dirty="0">
                <a:latin typeface="+mn-lt"/>
                <a:cs typeface="Arial"/>
              </a:rPr>
              <a:t> </a:t>
            </a:r>
            <a:r>
              <a:rPr lang="fr-FR" sz="1600" dirty="0">
                <a:latin typeface="+mn-lt"/>
                <a:cs typeface="Arial"/>
              </a:rPr>
              <a:t>auprès</a:t>
            </a:r>
            <a:r>
              <a:rPr lang="fr-FR" sz="1600" spc="-35" dirty="0">
                <a:latin typeface="+mn-lt"/>
                <a:cs typeface="Arial"/>
              </a:rPr>
              <a:t> </a:t>
            </a:r>
            <a:r>
              <a:rPr lang="fr-FR" sz="1600" dirty="0">
                <a:latin typeface="+mn-lt"/>
                <a:cs typeface="Arial"/>
              </a:rPr>
              <a:t>de</a:t>
            </a:r>
            <a:r>
              <a:rPr lang="fr-FR" sz="1600" spc="-40" dirty="0">
                <a:latin typeface="+mn-lt"/>
                <a:cs typeface="Arial"/>
              </a:rPr>
              <a:t> </a:t>
            </a:r>
            <a:r>
              <a:rPr lang="fr-FR" sz="1600" dirty="0">
                <a:latin typeface="+mn-lt"/>
                <a:cs typeface="Arial"/>
              </a:rPr>
              <a:t>votre</a:t>
            </a:r>
            <a:r>
              <a:rPr lang="fr-FR" sz="1600" spc="-40" dirty="0">
                <a:latin typeface="+mn-lt"/>
                <a:cs typeface="Arial"/>
              </a:rPr>
              <a:t> </a:t>
            </a:r>
            <a:r>
              <a:rPr lang="fr-FR" sz="1600" spc="-10" dirty="0">
                <a:latin typeface="+mn-lt"/>
                <a:cs typeface="Arial"/>
              </a:rPr>
              <a:t>ancien employeur</a:t>
            </a:r>
            <a:endParaRPr lang="fr-FR" sz="1600" dirty="0">
              <a:latin typeface="+mn-lt"/>
              <a:cs typeface="Arial"/>
            </a:endParaRPr>
          </a:p>
          <a:p>
            <a:pPr marL="108000" marR="131445" indent="-108000">
              <a:lnSpc>
                <a:spcPct val="90000"/>
              </a:lnSpc>
              <a:spcBef>
                <a:spcPts val="600"/>
              </a:spcBef>
              <a:buFont typeface="Arial" panose="020B0604020202020204" pitchFamily="34" charset="0"/>
              <a:buChar char="•"/>
            </a:pPr>
            <a:r>
              <a:rPr lang="fr-FR" sz="1600" dirty="0">
                <a:latin typeface="+mn-lt"/>
                <a:cs typeface="Arial"/>
              </a:rPr>
              <a:t>Ancien</a:t>
            </a:r>
            <a:r>
              <a:rPr lang="fr-FR" sz="1600" spc="-55" dirty="0">
                <a:latin typeface="+mn-lt"/>
                <a:cs typeface="Arial"/>
              </a:rPr>
              <a:t> </a:t>
            </a:r>
            <a:r>
              <a:rPr lang="fr-FR" sz="1600" dirty="0">
                <a:latin typeface="+mn-lt"/>
                <a:cs typeface="Arial"/>
              </a:rPr>
              <a:t>Salarié</a:t>
            </a:r>
            <a:r>
              <a:rPr lang="fr-FR" sz="1600" spc="-55" dirty="0">
                <a:latin typeface="+mn-lt"/>
                <a:cs typeface="Arial"/>
              </a:rPr>
              <a:t> </a:t>
            </a:r>
            <a:r>
              <a:rPr lang="fr-FR" sz="1600" dirty="0">
                <a:latin typeface="+mn-lt"/>
                <a:cs typeface="Arial"/>
              </a:rPr>
              <a:t>du</a:t>
            </a:r>
            <a:r>
              <a:rPr lang="fr-FR" sz="1600" spc="35" dirty="0">
                <a:latin typeface="+mn-lt"/>
                <a:cs typeface="Arial"/>
              </a:rPr>
              <a:t> </a:t>
            </a:r>
            <a:r>
              <a:rPr lang="fr-FR" sz="1600" dirty="0">
                <a:latin typeface="+mn-lt"/>
                <a:cs typeface="Arial"/>
              </a:rPr>
              <a:t>Régime</a:t>
            </a:r>
            <a:r>
              <a:rPr lang="fr-FR" sz="1600" spc="5" dirty="0">
                <a:latin typeface="+mn-lt"/>
                <a:cs typeface="Arial"/>
              </a:rPr>
              <a:t> </a:t>
            </a:r>
            <a:r>
              <a:rPr lang="fr-FR" sz="1600" spc="-10" dirty="0">
                <a:latin typeface="+mn-lt"/>
                <a:cs typeface="Arial"/>
              </a:rPr>
              <a:t>Général,</a:t>
            </a:r>
            <a:r>
              <a:rPr lang="fr-FR" sz="1600" spc="40" dirty="0">
                <a:latin typeface="+mn-lt"/>
                <a:cs typeface="Arial"/>
              </a:rPr>
              <a:t> </a:t>
            </a:r>
            <a:r>
              <a:rPr lang="fr-FR" sz="1600" dirty="0">
                <a:latin typeface="+mn-lt"/>
                <a:cs typeface="Arial"/>
              </a:rPr>
              <a:t>comment</a:t>
            </a:r>
            <a:r>
              <a:rPr lang="fr-FR" sz="1600" spc="-80" dirty="0">
                <a:latin typeface="+mn-lt"/>
                <a:cs typeface="Arial"/>
              </a:rPr>
              <a:t> </a:t>
            </a:r>
            <a:r>
              <a:rPr lang="fr-FR" sz="1600" dirty="0">
                <a:latin typeface="+mn-lt"/>
                <a:cs typeface="Arial"/>
              </a:rPr>
              <a:t>cumuler</a:t>
            </a:r>
            <a:r>
              <a:rPr lang="fr-FR" sz="1600" spc="-70" dirty="0">
                <a:latin typeface="+mn-lt"/>
                <a:cs typeface="Arial"/>
              </a:rPr>
              <a:t> </a:t>
            </a:r>
            <a:r>
              <a:rPr lang="fr-FR" sz="1600" spc="-10" dirty="0">
                <a:latin typeface="+mn-lt"/>
                <a:cs typeface="Arial"/>
              </a:rPr>
              <a:t>votre </a:t>
            </a:r>
            <a:r>
              <a:rPr lang="fr-FR" sz="1600" dirty="0">
                <a:latin typeface="+mn-lt"/>
                <a:cs typeface="Arial"/>
              </a:rPr>
              <a:t>retraite</a:t>
            </a:r>
            <a:br>
              <a:rPr lang="fr-FR" sz="1600" spc="-40" dirty="0">
                <a:latin typeface="+mn-lt"/>
                <a:cs typeface="Arial"/>
              </a:rPr>
            </a:br>
            <a:r>
              <a:rPr lang="fr-FR" sz="1600" dirty="0">
                <a:latin typeface="+mn-lt"/>
                <a:cs typeface="Arial"/>
              </a:rPr>
              <a:t>et</a:t>
            </a:r>
            <a:r>
              <a:rPr lang="fr-FR" sz="1600" spc="-35" dirty="0">
                <a:latin typeface="+mn-lt"/>
                <a:cs typeface="Arial"/>
              </a:rPr>
              <a:t> </a:t>
            </a:r>
            <a:r>
              <a:rPr lang="fr-FR" sz="1600" dirty="0">
                <a:latin typeface="+mn-lt"/>
                <a:cs typeface="Arial"/>
              </a:rPr>
              <a:t>un</a:t>
            </a:r>
            <a:r>
              <a:rPr lang="fr-FR" sz="1600" spc="10" dirty="0">
                <a:latin typeface="+mn-lt"/>
                <a:cs typeface="Arial"/>
              </a:rPr>
              <a:t> </a:t>
            </a:r>
            <a:r>
              <a:rPr lang="fr-FR" sz="1600" spc="-10" dirty="0">
                <a:latin typeface="+mn-lt"/>
                <a:cs typeface="Arial"/>
              </a:rPr>
              <a:t>emploi</a:t>
            </a:r>
            <a:endParaRPr lang="fr-FR" sz="1600" dirty="0">
              <a:latin typeface="+mn-lt"/>
              <a:cs typeface="Arial"/>
            </a:endParaRPr>
          </a:p>
          <a:p>
            <a:pPr marL="108000" indent="-108000">
              <a:lnSpc>
                <a:spcPct val="90000"/>
              </a:lnSpc>
              <a:spcBef>
                <a:spcPts val="600"/>
              </a:spcBef>
              <a:buFont typeface="Arial" panose="020B0604020202020204" pitchFamily="34" charset="0"/>
              <a:buChar char="•"/>
            </a:pPr>
            <a:r>
              <a:rPr lang="fr-FR" sz="1600" dirty="0">
                <a:latin typeface="+mn-lt"/>
                <a:cs typeface="Arial"/>
              </a:rPr>
              <a:t>Demandez</a:t>
            </a:r>
            <a:r>
              <a:rPr lang="fr-FR" sz="1600" spc="-10" dirty="0">
                <a:latin typeface="+mn-lt"/>
                <a:cs typeface="Arial"/>
              </a:rPr>
              <a:t> </a:t>
            </a:r>
            <a:r>
              <a:rPr lang="fr-FR" sz="1600" dirty="0">
                <a:latin typeface="+mn-lt"/>
                <a:cs typeface="Arial"/>
              </a:rPr>
              <a:t>une</a:t>
            </a:r>
            <a:r>
              <a:rPr lang="fr-FR" sz="1600" spc="-20" dirty="0">
                <a:latin typeface="+mn-lt"/>
                <a:cs typeface="Arial"/>
              </a:rPr>
              <a:t> </a:t>
            </a:r>
            <a:r>
              <a:rPr lang="fr-FR" sz="1600" dirty="0">
                <a:latin typeface="+mn-lt"/>
                <a:cs typeface="Arial"/>
              </a:rPr>
              <a:t>retraite</a:t>
            </a:r>
            <a:r>
              <a:rPr lang="fr-FR" sz="1600" spc="-45" dirty="0">
                <a:latin typeface="+mn-lt"/>
                <a:cs typeface="Arial"/>
              </a:rPr>
              <a:t> </a:t>
            </a:r>
            <a:r>
              <a:rPr lang="fr-FR" sz="1600" dirty="0">
                <a:latin typeface="+mn-lt"/>
                <a:cs typeface="Arial"/>
              </a:rPr>
              <a:t>anticipée</a:t>
            </a:r>
            <a:r>
              <a:rPr lang="fr-FR" sz="1600" spc="105" dirty="0">
                <a:latin typeface="+mn-lt"/>
                <a:cs typeface="Arial"/>
              </a:rPr>
              <a:t> </a:t>
            </a:r>
            <a:r>
              <a:rPr lang="fr-FR" sz="1600" spc="-50" dirty="0">
                <a:latin typeface="+mn-lt"/>
                <a:cs typeface="Arial"/>
              </a:rPr>
              <a:t>!</a:t>
            </a:r>
            <a:endParaRPr lang="fr-FR" sz="1600" dirty="0">
              <a:latin typeface="+mn-lt"/>
              <a:cs typeface="Arial"/>
            </a:endParaRPr>
          </a:p>
          <a:p>
            <a:pPr marL="26034">
              <a:lnSpc>
                <a:spcPct val="100000"/>
              </a:lnSpc>
              <a:spcBef>
                <a:spcPts val="1200"/>
              </a:spcBef>
              <a:spcAft>
                <a:spcPts val="600"/>
              </a:spcAft>
            </a:pPr>
            <a:r>
              <a:rPr lang="fr-FR" sz="2400" b="1" dirty="0">
                <a:solidFill>
                  <a:srgbClr val="1CB4B3"/>
                </a:solidFill>
                <a:latin typeface="+mn-lt"/>
                <a:cs typeface="Arial"/>
              </a:rPr>
              <a:t>Les cas pratiques RH Solutions 		</a:t>
            </a:r>
            <a:r>
              <a:rPr lang="fr-FR" b="1" dirty="0">
                <a:latin typeface="Calibri" panose="020F0502020204030204" pitchFamily="34" charset="0"/>
                <a:cs typeface="Calibri" panose="020F0502020204030204" pitchFamily="34" charset="0"/>
              </a:rPr>
              <a:t>P.14</a:t>
            </a:r>
          </a:p>
          <a:p>
            <a:pPr marL="108000" marR="386080" indent="-108000">
              <a:lnSpc>
                <a:spcPct val="90000"/>
              </a:lnSpc>
              <a:spcBef>
                <a:spcPts val="600"/>
              </a:spcBef>
              <a:buFont typeface="Arial" panose="020B0604020202020204" pitchFamily="34" charset="0"/>
              <a:buChar char="•"/>
              <a:tabLst>
                <a:tab pos="196215" algn="l"/>
              </a:tabLst>
            </a:pPr>
            <a:r>
              <a:rPr lang="fr-FR" sz="1600" dirty="0">
                <a:latin typeface="+mn-lt"/>
                <a:cs typeface="Arial"/>
              </a:rPr>
              <a:t>CAS# 1 : “Comment compléter ses trimestres avant la retraite”</a:t>
            </a:r>
          </a:p>
          <a:p>
            <a:pPr marL="108000" marR="386080" indent="-108000">
              <a:lnSpc>
                <a:spcPct val="90000"/>
              </a:lnSpc>
              <a:spcBef>
                <a:spcPts val="600"/>
              </a:spcBef>
              <a:buFont typeface="Arial" panose="020B0604020202020204" pitchFamily="34" charset="0"/>
              <a:buChar char="•"/>
              <a:tabLst>
                <a:tab pos="196215" algn="l"/>
              </a:tabLst>
            </a:pPr>
            <a:r>
              <a:rPr lang="fr-FR" sz="1600" dirty="0">
                <a:latin typeface="+mn-lt"/>
                <a:cs typeface="Arial"/>
              </a:rPr>
              <a:t>CAS# 2 : “Changer de rythme avant la retraite”</a:t>
            </a:r>
          </a:p>
          <a:p>
            <a:pPr marL="108000" marR="344170" indent="-108000">
              <a:lnSpc>
                <a:spcPct val="90000"/>
              </a:lnSpc>
              <a:spcBef>
                <a:spcPts val="600"/>
              </a:spcBef>
              <a:buFont typeface="Arial" panose="020B0604020202020204" pitchFamily="34" charset="0"/>
              <a:buChar char="•"/>
              <a:tabLst>
                <a:tab pos="196215" algn="l"/>
              </a:tabLst>
            </a:pPr>
            <a:r>
              <a:rPr lang="fr-FR" sz="1600" dirty="0">
                <a:latin typeface="+mn-lt"/>
                <a:cs typeface="Arial"/>
              </a:rPr>
              <a:t>CAS# 3 : “Rester actif sur le plan professionnel tout en étant retraité”</a:t>
            </a:r>
          </a:p>
          <a:p>
            <a:pPr marL="108000" marR="344170" indent="-108000">
              <a:lnSpc>
                <a:spcPct val="90000"/>
              </a:lnSpc>
              <a:spcBef>
                <a:spcPts val="600"/>
              </a:spcBef>
              <a:buFont typeface="Arial" panose="020B0604020202020204" pitchFamily="34" charset="0"/>
              <a:buChar char="•"/>
              <a:tabLst>
                <a:tab pos="196215" algn="l"/>
              </a:tabLst>
            </a:pPr>
            <a:r>
              <a:rPr lang="fr-FR" sz="1600" dirty="0">
                <a:latin typeface="+mn-lt"/>
                <a:cs typeface="Arial"/>
              </a:rPr>
              <a:t>CAS# 4: “Réaliser une mission chez son ancien employeur”</a:t>
            </a:r>
          </a:p>
          <a:p>
            <a:pPr marL="12700">
              <a:lnSpc>
                <a:spcPct val="100000"/>
              </a:lnSpc>
              <a:spcBef>
                <a:spcPts val="1200"/>
              </a:spcBef>
              <a:spcAft>
                <a:spcPts val="600"/>
              </a:spcAft>
            </a:pPr>
            <a:r>
              <a:rPr lang="fr-FR" sz="2400" b="1" dirty="0">
                <a:solidFill>
                  <a:srgbClr val="1CB4B3"/>
                </a:solidFill>
                <a:latin typeface="+mn-lt"/>
                <a:cs typeface="Arial"/>
              </a:rPr>
              <a:t>Les plus du salarié en portage salarial	</a:t>
            </a:r>
            <a:r>
              <a:rPr lang="fr-FR" b="1" dirty="0">
                <a:latin typeface="Calibri" panose="020F0502020204030204" pitchFamily="34" charset="0"/>
                <a:cs typeface="Calibri" panose="020F0502020204030204" pitchFamily="34" charset="0"/>
              </a:rPr>
              <a:t>P.18</a:t>
            </a:r>
          </a:p>
          <a:p>
            <a:pPr marL="108000" indent="-108000">
              <a:lnSpc>
                <a:spcPct val="100000"/>
              </a:lnSpc>
              <a:buFont typeface="Arial" panose="020B0604020202020204" pitchFamily="34" charset="0"/>
              <a:buChar char="•"/>
              <a:tabLst>
                <a:tab pos="200660" algn="l"/>
              </a:tabLst>
            </a:pPr>
            <a:r>
              <a:rPr lang="fr-FR" sz="1600" dirty="0">
                <a:latin typeface="+mn-lt"/>
                <a:cs typeface="Arial"/>
              </a:rPr>
              <a:t>Le Portage Salarial avec RH Solutions</a:t>
            </a:r>
          </a:p>
          <a:p>
            <a:pPr marL="108000" indent="-108000">
              <a:lnSpc>
                <a:spcPct val="100000"/>
              </a:lnSpc>
              <a:spcBef>
                <a:spcPts val="464"/>
              </a:spcBef>
              <a:buFont typeface="Arial" panose="020B0604020202020204" pitchFamily="34" charset="0"/>
              <a:buChar char="•"/>
              <a:tabLst>
                <a:tab pos="200660" algn="l"/>
              </a:tabLst>
            </a:pPr>
            <a:r>
              <a:rPr lang="fr-FR" sz="1600" dirty="0">
                <a:latin typeface="+mn-lt"/>
                <a:cs typeface="Arial"/>
              </a:rPr>
              <a:t>La sécurité du Portage Salarial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4DDFD5-22A0-54E7-FFCF-F3E425D7A071}"/>
              </a:ext>
            </a:extLst>
          </p:cNvPr>
          <p:cNvSpPr/>
          <p:nvPr/>
        </p:nvSpPr>
        <p:spPr bwMode="auto">
          <a:xfrm>
            <a:off x="-17926" y="5551813"/>
            <a:ext cx="7587027" cy="3643954"/>
          </a:xfrm>
          <a:prstGeom prst="rect">
            <a:avLst/>
          </a:prstGeom>
          <a:solidFill>
            <a:schemeClr val="bg1">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effectLst/>
              <a:latin typeface="Arial" charset="0"/>
              <a:ea typeface="ＭＳ Ｐゴシック" charset="0"/>
              <a:cs typeface="DIN" charset="0"/>
            </a:endParaRPr>
          </a:p>
        </p:txBody>
      </p:sp>
      <p:sp>
        <p:nvSpPr>
          <p:cNvPr id="48" name="Rectangle 47">
            <a:extLst>
              <a:ext uri="{FF2B5EF4-FFF2-40B4-BE49-F238E27FC236}">
                <a16:creationId xmlns:a16="http://schemas.microsoft.com/office/drawing/2014/main" id="{B73BECC4-3F51-C210-4C67-2E33E8911AFA}"/>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20</a:t>
            </a:fld>
            <a:endParaRPr lang="fr-FR" dirty="0">
              <a:solidFill>
                <a:srgbClr val="207283"/>
              </a:solidFill>
            </a:endParaRPr>
          </a:p>
        </p:txBody>
      </p:sp>
      <p:sp>
        <p:nvSpPr>
          <p:cNvPr id="65" name="Rectangle 64">
            <a:extLst>
              <a:ext uri="{FF2B5EF4-FFF2-40B4-BE49-F238E27FC236}">
                <a16:creationId xmlns:a16="http://schemas.microsoft.com/office/drawing/2014/main" id="{9190EEB6-F6DB-E10F-5B17-2A72B27DF134}"/>
              </a:ext>
            </a:extLst>
          </p:cNvPr>
          <p:cNvSpPr/>
          <p:nvPr/>
        </p:nvSpPr>
        <p:spPr>
          <a:xfrm>
            <a:off x="699645" y="1297497"/>
            <a:ext cx="6528242" cy="3939540"/>
          </a:xfrm>
          <a:prstGeom prst="rect">
            <a:avLst/>
          </a:prstGeom>
        </p:spPr>
        <p:txBody>
          <a:bodyPr wrap="square">
            <a:spAutoFit/>
          </a:bodyPr>
          <a:lstStyle/>
          <a:p>
            <a:pPr>
              <a:spcBef>
                <a:spcPts val="600"/>
              </a:spcBef>
            </a:pPr>
            <a:r>
              <a:rPr lang="fr-FR" sz="2000" b="1" dirty="0">
                <a:solidFill>
                  <a:srgbClr val="EE9F35"/>
                </a:solidFill>
              </a:rPr>
              <a:t>La sécurité du Portage Salarial</a:t>
            </a:r>
          </a:p>
          <a:p>
            <a:pPr>
              <a:spcBef>
                <a:spcPts val="600"/>
              </a:spcBef>
            </a:pPr>
            <a:r>
              <a:rPr lang="fr-FR" sz="1600" b="1" dirty="0">
                <a:latin typeface="+mn-lt"/>
              </a:rPr>
              <a:t>Le Portage Salarial :</a:t>
            </a:r>
            <a:endParaRPr lang="fr-FR" sz="1400" b="1" dirty="0">
              <a:latin typeface="+mn-lt"/>
            </a:endParaRPr>
          </a:p>
          <a:p>
            <a:pPr marL="108000" indent="-108000">
              <a:spcBef>
                <a:spcPts val="300"/>
              </a:spcBef>
              <a:buFont typeface="Arial" panose="020B0604020202020204" pitchFamily="34" charset="0"/>
              <a:buChar char="•"/>
            </a:pPr>
            <a:r>
              <a:rPr lang="fr-FR" sz="1400" dirty="0">
                <a:latin typeface="+mn-lt"/>
              </a:rPr>
              <a:t>Une solution facilitante pour être Indépendant et Salarié</a:t>
            </a:r>
          </a:p>
          <a:p>
            <a:pPr marL="108000" indent="-108000">
              <a:spcBef>
                <a:spcPts val="300"/>
              </a:spcBef>
              <a:buFont typeface="Arial" panose="020B0604020202020204" pitchFamily="34" charset="0"/>
              <a:buChar char="•"/>
            </a:pPr>
            <a:r>
              <a:rPr lang="fr-FR" sz="1400" dirty="0">
                <a:latin typeface="+mn-lt"/>
              </a:rPr>
              <a:t>Une relation tripartite</a:t>
            </a:r>
          </a:p>
          <a:p>
            <a:pPr>
              <a:spcBef>
                <a:spcPts val="600"/>
              </a:spcBef>
            </a:pPr>
            <a:r>
              <a:rPr lang="fr-FR" sz="1600" b="1" dirty="0">
                <a:latin typeface="+mn-lt"/>
              </a:rPr>
              <a:t>Les possibilités de recours au portage salarial pour les entreprises : </a:t>
            </a:r>
            <a:endParaRPr lang="fr-FR" sz="1400" b="1" dirty="0">
              <a:latin typeface="+mn-lt"/>
            </a:endParaRPr>
          </a:p>
          <a:p>
            <a:pPr marL="108000" indent="-108000">
              <a:spcBef>
                <a:spcPts val="300"/>
              </a:spcBef>
              <a:buFont typeface="Arial" panose="020B0604020202020204" pitchFamily="34" charset="0"/>
              <a:buChar char="•"/>
            </a:pPr>
            <a:r>
              <a:rPr lang="fr-FR" sz="1400" dirty="0">
                <a:latin typeface="+mn-lt"/>
              </a:rPr>
              <a:t>“Exécution d'une tâche occasionne/le ne relevant pas de son activité normale et permanente” ou, </a:t>
            </a:r>
          </a:p>
          <a:p>
            <a:pPr marL="108000" indent="-108000">
              <a:spcBef>
                <a:spcPts val="300"/>
              </a:spcBef>
              <a:buFont typeface="Arial" panose="020B0604020202020204" pitchFamily="34" charset="0"/>
              <a:buChar char="•"/>
            </a:pPr>
            <a:r>
              <a:rPr lang="fr-FR" sz="1400" dirty="0">
                <a:latin typeface="+mn-lt"/>
              </a:rPr>
              <a:t>“pour une prestation ponctuelle nécessitant une expertise dont elle ne dispose pas”</a:t>
            </a:r>
          </a:p>
          <a:p>
            <a:pPr>
              <a:spcBef>
                <a:spcPts val="600"/>
              </a:spcBef>
            </a:pPr>
            <a:r>
              <a:rPr lang="fr-FR" sz="1600" b="1" dirty="0">
                <a:latin typeface="+mn-lt"/>
              </a:rPr>
              <a:t>Encadrement légal et réglementaire : </a:t>
            </a:r>
            <a:endParaRPr lang="fr-FR" sz="1400" b="1" dirty="0">
              <a:latin typeface="+mn-lt"/>
            </a:endParaRPr>
          </a:p>
          <a:p>
            <a:pPr marL="108000" indent="-108000">
              <a:spcBef>
                <a:spcPts val="300"/>
              </a:spcBef>
              <a:buFont typeface="Arial" panose="020B0604020202020204" pitchFamily="34" charset="0"/>
              <a:buChar char="•"/>
            </a:pPr>
            <a:r>
              <a:rPr lang="fr-FR" sz="1400" dirty="0">
                <a:latin typeface="+mn-lt"/>
              </a:rPr>
              <a:t>Code du travail articles L.1254-1 à 31 (loi 2016-1088 du 08/08/2016) </a:t>
            </a:r>
          </a:p>
          <a:p>
            <a:pPr marL="108000" indent="-108000">
              <a:spcBef>
                <a:spcPts val="300"/>
              </a:spcBef>
              <a:buFont typeface="Arial" panose="020B0604020202020204" pitchFamily="34" charset="0"/>
              <a:buChar char="•"/>
            </a:pPr>
            <a:r>
              <a:rPr lang="fr-FR" sz="1400" dirty="0">
                <a:latin typeface="+mn-lt"/>
              </a:rPr>
              <a:t>Ordonnance 2015-380 du 02/04/2015 </a:t>
            </a:r>
          </a:p>
          <a:p>
            <a:pPr marL="108000" indent="-108000">
              <a:spcBef>
                <a:spcPts val="300"/>
              </a:spcBef>
              <a:buFont typeface="Arial" panose="020B0604020202020204" pitchFamily="34" charset="0"/>
              <a:buChar char="•"/>
            </a:pPr>
            <a:r>
              <a:rPr lang="fr-FR" sz="1400" dirty="0">
                <a:latin typeface="+mn-lt"/>
              </a:rPr>
              <a:t>Convention collective nationale du Portage Salarial (IDCC 3219) 2017</a:t>
            </a:r>
          </a:p>
          <a:p>
            <a:pPr>
              <a:spcBef>
                <a:spcPts val="600"/>
              </a:spcBef>
            </a:pPr>
            <a:r>
              <a:rPr lang="fr-FR" sz="1600" b="1" dirty="0">
                <a:latin typeface="+mn-lt"/>
              </a:rPr>
              <a:t>Avec RH Solutions : </a:t>
            </a:r>
          </a:p>
          <a:p>
            <a:pPr marL="108000" indent="-108000">
              <a:spcBef>
                <a:spcPts val="300"/>
              </a:spcBef>
              <a:buFont typeface="Arial" panose="020B0604020202020204" pitchFamily="34" charset="0"/>
              <a:buChar char="•"/>
            </a:pPr>
            <a:r>
              <a:rPr lang="fr-FR" sz="1400" dirty="0">
                <a:latin typeface="+mn-lt"/>
              </a:rPr>
              <a:t>Assurance RCP, Garantie des salaires, pour certaines certification ISO.</a:t>
            </a:r>
          </a:p>
        </p:txBody>
      </p:sp>
      <p:pic>
        <p:nvPicPr>
          <p:cNvPr id="7" name="Image 6">
            <a:extLst>
              <a:ext uri="{FF2B5EF4-FFF2-40B4-BE49-F238E27FC236}">
                <a16:creationId xmlns:a16="http://schemas.microsoft.com/office/drawing/2014/main" id="{E420B7E8-AEE4-A1CD-F489-B9DD536B8C45}"/>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50837" y="5805283"/>
            <a:ext cx="6790105" cy="2816429"/>
          </a:xfrm>
          <a:prstGeom prst="rect">
            <a:avLst/>
          </a:prstGeom>
        </p:spPr>
      </p:pic>
      <p:pic>
        <p:nvPicPr>
          <p:cNvPr id="9" name="Image 8">
            <a:extLst>
              <a:ext uri="{FF2B5EF4-FFF2-40B4-BE49-F238E27FC236}">
                <a16:creationId xmlns:a16="http://schemas.microsoft.com/office/drawing/2014/main" id="{9D2BA3C9-F7A1-20A5-74CC-5E226BD97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 b="52827"/>
          <a:stretch/>
        </p:blipFill>
        <p:spPr>
          <a:xfrm rot="5400000">
            <a:off x="-1020998" y="6559295"/>
            <a:ext cx="2775924" cy="743643"/>
          </a:xfrm>
          <a:prstGeom prst="rect">
            <a:avLst/>
          </a:prstGeom>
        </p:spPr>
      </p:pic>
      <p:pic>
        <p:nvPicPr>
          <p:cNvPr id="10" name="Image 9">
            <a:extLst>
              <a:ext uri="{FF2B5EF4-FFF2-40B4-BE49-F238E27FC236}">
                <a16:creationId xmlns:a16="http://schemas.microsoft.com/office/drawing/2014/main" id="{641534BE-38F6-05D1-3160-BF3893AEB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9650" r="24705"/>
          <a:stretch/>
        </p:blipFill>
        <p:spPr>
          <a:xfrm flipH="1">
            <a:off x="-17927" y="-2287"/>
            <a:ext cx="3419559" cy="950073"/>
          </a:xfrm>
          <a:prstGeom prst="rect">
            <a:avLst/>
          </a:prstGeom>
          <a:noFill/>
        </p:spPr>
      </p:pic>
      <p:sp>
        <p:nvSpPr>
          <p:cNvPr id="11" name="Rectangle 2">
            <a:extLst>
              <a:ext uri="{FF2B5EF4-FFF2-40B4-BE49-F238E27FC236}">
                <a16:creationId xmlns:a16="http://schemas.microsoft.com/office/drawing/2014/main" id="{AA94AADA-B1C0-0D26-C843-1F8ADE1B45A9}"/>
              </a:ext>
            </a:extLst>
          </p:cNvPr>
          <p:cNvSpPr txBox="1">
            <a:spLocks noChangeArrowheads="1"/>
          </p:cNvSpPr>
          <p:nvPr/>
        </p:nvSpPr>
        <p:spPr>
          <a:xfrm>
            <a:off x="213456" y="163512"/>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lnSpc>
                <a:spcPct val="90000"/>
              </a:lnSpc>
            </a:pPr>
            <a:r>
              <a:rPr lang="fr-FR" sz="1900" b="1" dirty="0">
                <a:solidFill>
                  <a:schemeClr val="bg1"/>
                </a:solidFill>
                <a:cs typeface="Arial"/>
              </a:rPr>
              <a:t>Les plus du salarié</a:t>
            </a:r>
            <a:br>
              <a:rPr lang="fr-FR" sz="1900" b="1" dirty="0">
                <a:solidFill>
                  <a:schemeClr val="bg1"/>
                </a:solidFill>
                <a:cs typeface="Arial"/>
              </a:rPr>
            </a:br>
            <a:r>
              <a:rPr lang="fr-FR" sz="1900" b="1" dirty="0">
                <a:solidFill>
                  <a:srgbClr val="207282"/>
                </a:solidFill>
                <a:cs typeface="Arial"/>
              </a:rPr>
              <a:t>en Portage Salarial</a:t>
            </a:r>
          </a:p>
          <a:p>
            <a:pPr algn="l">
              <a:lnSpc>
                <a:spcPct val="90000"/>
              </a:lnSpc>
            </a:pPr>
            <a:r>
              <a:rPr lang="fr-FR" sz="1900" b="1" dirty="0">
                <a:solidFill>
                  <a:schemeClr val="bg1"/>
                </a:solidFill>
                <a:cs typeface="Arial"/>
              </a:rPr>
              <a:t> </a:t>
            </a:r>
          </a:p>
          <a:p>
            <a:pPr algn="l">
              <a:lnSpc>
                <a:spcPct val="90000"/>
              </a:lnSpc>
            </a:pPr>
            <a:endParaRPr lang="fr-FR" sz="1900" b="1" dirty="0">
              <a:solidFill>
                <a:srgbClr val="207282"/>
              </a:solidFill>
              <a:latin typeface="Calibri" panose="020F0502020204030204" pitchFamily="34" charset="0"/>
              <a:cs typeface="Calibri" panose="020F0502020204030204" pitchFamily="34" charset="0"/>
            </a:endParaRPr>
          </a:p>
        </p:txBody>
      </p:sp>
      <p:pic>
        <p:nvPicPr>
          <p:cNvPr id="12" name="Image 11">
            <a:extLst>
              <a:ext uri="{FF2B5EF4-FFF2-40B4-BE49-F238E27FC236}">
                <a16:creationId xmlns:a16="http://schemas.microsoft.com/office/drawing/2014/main" id="{B19F1C64-587C-F059-0D9E-EAB2681EE86E}"/>
              </a:ext>
            </a:extLst>
          </p:cNvPr>
          <p:cNvPicPr>
            <a:picLocks noChangeAspect="1"/>
          </p:cNvPicPr>
          <p:nvPr/>
        </p:nvPicPr>
        <p:blipFill>
          <a:blip r:embed="rId5"/>
          <a:stretch>
            <a:fillRect/>
          </a:stretch>
        </p:blipFill>
        <p:spPr>
          <a:xfrm>
            <a:off x="4767172" y="9195767"/>
            <a:ext cx="2792503" cy="884858"/>
          </a:xfrm>
          <a:prstGeom prst="rect">
            <a:avLst/>
          </a:prstGeom>
        </p:spPr>
      </p:pic>
    </p:spTree>
    <p:extLst>
      <p:ext uri="{BB962C8B-B14F-4D97-AF65-F5344CB8AC3E}">
        <p14:creationId xmlns:p14="http://schemas.microsoft.com/office/powerpoint/2010/main" val="176077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DFFF5D-238C-49FE-1C30-D060BB7A50A4}"/>
              </a:ext>
            </a:extLst>
          </p:cNvPr>
          <p:cNvSpPr/>
          <p:nvPr/>
        </p:nvSpPr>
        <p:spPr>
          <a:xfrm>
            <a:off x="3939605" y="8848915"/>
            <a:ext cx="3635839" cy="12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1BFC7886-9D85-4B56-7089-DBA09F3C9524}"/>
              </a:ext>
            </a:extLst>
          </p:cNvPr>
          <p:cNvPicPr>
            <a:picLocks noChangeAspect="1"/>
          </p:cNvPicPr>
          <p:nvPr/>
        </p:nvPicPr>
        <p:blipFill>
          <a:blip r:embed="rId2"/>
          <a:srcRect/>
          <a:stretch/>
        </p:blipFill>
        <p:spPr>
          <a:xfrm>
            <a:off x="0" y="0"/>
            <a:ext cx="7568076" cy="10086529"/>
          </a:xfrm>
          <a:prstGeom prst="rect">
            <a:avLst/>
          </a:prstGeom>
        </p:spPr>
      </p:pic>
      <p:sp>
        <p:nvSpPr>
          <p:cNvPr id="13" name="Rectangle 12">
            <a:extLst>
              <a:ext uri="{FF2B5EF4-FFF2-40B4-BE49-F238E27FC236}">
                <a16:creationId xmlns:a16="http://schemas.microsoft.com/office/drawing/2014/main" id="{045A1BC8-0163-656A-8BD0-EADEA496E062}"/>
              </a:ext>
            </a:extLst>
          </p:cNvPr>
          <p:cNvSpPr/>
          <p:nvPr/>
        </p:nvSpPr>
        <p:spPr>
          <a:xfrm>
            <a:off x="453797" y="2086296"/>
            <a:ext cx="6283283" cy="4843698"/>
          </a:xfrm>
          <a:prstGeom prst="rect">
            <a:avLst/>
          </a:prstGeom>
        </p:spPr>
        <p:txBody>
          <a:bodyPr wrap="square">
            <a:spAutoFit/>
          </a:bodyPr>
          <a:lstStyle/>
          <a:p>
            <a:pPr algn="ctr" eaLnBrk="1" hangingPunct="1">
              <a:lnSpc>
                <a:spcPct val="93000"/>
              </a:lnSpc>
            </a:pPr>
            <a:r>
              <a:rPr lang="fr-FR" altLang="fr-FR" sz="4000" b="1" dirty="0">
                <a:solidFill>
                  <a:srgbClr val="1EB3B3"/>
                </a:solidFill>
                <a:latin typeface="Calibri" panose="020F0502020204030204" pitchFamily="34" charset="0"/>
                <a:cs typeface="Calibri" panose="020F0502020204030204" pitchFamily="34" charset="0"/>
              </a:rPr>
              <a:t>Alors,</a:t>
            </a:r>
            <a:br>
              <a:rPr lang="fr-FR" altLang="fr-FR" sz="4000" b="1" dirty="0">
                <a:solidFill>
                  <a:srgbClr val="1EB3B3"/>
                </a:solidFill>
                <a:latin typeface="Calibri" panose="020F0502020204030204" pitchFamily="34" charset="0"/>
                <a:cs typeface="Calibri" panose="020F0502020204030204" pitchFamily="34" charset="0"/>
              </a:rPr>
            </a:br>
            <a:r>
              <a:rPr lang="fr-FR" altLang="fr-FR" sz="4000" b="1" dirty="0" err="1">
                <a:solidFill>
                  <a:srgbClr val="1EB3B3"/>
                </a:solidFill>
                <a:latin typeface="Calibri" panose="020F0502020204030204" pitchFamily="34" charset="0"/>
                <a:cs typeface="Calibri" panose="020F0502020204030204" pitchFamily="34" charset="0"/>
              </a:rPr>
              <a:t>prêt.e</a:t>
            </a:r>
            <a:r>
              <a:rPr lang="fr-FR" altLang="fr-FR" sz="4000" b="1" dirty="0">
                <a:solidFill>
                  <a:srgbClr val="1EB3B3"/>
                </a:solidFill>
                <a:latin typeface="Calibri" panose="020F0502020204030204" pitchFamily="34" charset="0"/>
                <a:cs typeface="Calibri" panose="020F0502020204030204" pitchFamily="34" charset="0"/>
              </a:rPr>
              <a:t> à partager</a:t>
            </a:r>
            <a:br>
              <a:rPr lang="fr-FR" altLang="fr-FR" sz="4000" b="1" dirty="0">
                <a:solidFill>
                  <a:srgbClr val="1EB3B3"/>
                </a:solidFill>
                <a:latin typeface="Calibri" panose="020F0502020204030204" pitchFamily="34" charset="0"/>
                <a:cs typeface="Calibri" panose="020F0502020204030204" pitchFamily="34" charset="0"/>
              </a:rPr>
            </a:br>
            <a:r>
              <a:rPr lang="fr-FR" altLang="fr-FR" sz="4000" b="1" dirty="0">
                <a:solidFill>
                  <a:srgbClr val="1EB3B3"/>
                </a:solidFill>
                <a:latin typeface="Calibri" panose="020F0502020204030204" pitchFamily="34" charset="0"/>
                <a:cs typeface="Calibri" panose="020F0502020204030204" pitchFamily="34" charset="0"/>
              </a:rPr>
              <a:t>l'énergie positive</a:t>
            </a:r>
            <a:br>
              <a:rPr lang="fr-FR" altLang="fr-FR" sz="4000" b="1" dirty="0">
                <a:solidFill>
                  <a:srgbClr val="1EB3B3"/>
                </a:solidFill>
                <a:latin typeface="Calibri" panose="020F0502020204030204" pitchFamily="34" charset="0"/>
                <a:cs typeface="Calibri" panose="020F0502020204030204" pitchFamily="34" charset="0"/>
              </a:rPr>
            </a:br>
            <a:r>
              <a:rPr lang="fr-FR" altLang="fr-FR" sz="4000" b="1" dirty="0">
                <a:solidFill>
                  <a:srgbClr val="1EB3B3"/>
                </a:solidFill>
                <a:latin typeface="Calibri" panose="020F0502020204030204" pitchFamily="34" charset="0"/>
                <a:cs typeface="Calibri" panose="020F0502020204030204" pitchFamily="34" charset="0"/>
              </a:rPr>
              <a:t>du réseau</a:t>
            </a:r>
            <a:br>
              <a:rPr lang="fr-FR" altLang="fr-FR" sz="4000" b="1" dirty="0">
                <a:solidFill>
                  <a:srgbClr val="1EB3B3"/>
                </a:solidFill>
                <a:latin typeface="Calibri" panose="020F0502020204030204" pitchFamily="34" charset="0"/>
                <a:cs typeface="Calibri" panose="020F0502020204030204" pitchFamily="34" charset="0"/>
              </a:rPr>
            </a:br>
            <a:r>
              <a:rPr lang="fr-FR" altLang="fr-FR" sz="4000" b="1" dirty="0">
                <a:solidFill>
                  <a:srgbClr val="1EB3B3"/>
                </a:solidFill>
                <a:latin typeface="Calibri" panose="020F0502020204030204" pitchFamily="34" charset="0"/>
                <a:cs typeface="Calibri" panose="020F0502020204030204" pitchFamily="34" charset="0"/>
              </a:rPr>
              <a:t>RH solutions ?</a:t>
            </a:r>
          </a:p>
          <a:p>
            <a:pPr algn="ctr" eaLnBrk="1" hangingPunct="1">
              <a:lnSpc>
                <a:spcPct val="93000"/>
              </a:lnSpc>
            </a:pPr>
            <a:endParaRPr lang="fr-FR" altLang="fr-FR" sz="3600" i="1" dirty="0">
              <a:solidFill>
                <a:srgbClr val="1EB3B3"/>
              </a:solidFill>
              <a:latin typeface="Calibri" panose="020F0502020204030204" pitchFamily="34" charset="0"/>
              <a:cs typeface="Calibri" panose="020F0502020204030204" pitchFamily="34" charset="0"/>
            </a:endParaRPr>
          </a:p>
          <a:p>
            <a:pPr algn="ctr" eaLnBrk="1" hangingPunct="1">
              <a:lnSpc>
                <a:spcPct val="93000"/>
              </a:lnSpc>
            </a:pPr>
            <a:r>
              <a:rPr lang="fr-FR" altLang="fr-FR" sz="2800" i="1" dirty="0">
                <a:solidFill>
                  <a:srgbClr val="207281"/>
                </a:solidFill>
                <a:latin typeface="Calibri" panose="020F0502020204030204" pitchFamily="34" charset="0"/>
                <a:cs typeface="Calibri" panose="020F0502020204030204" pitchFamily="34" charset="0"/>
              </a:rPr>
              <a:t>Contactez-nous pour devenir</a:t>
            </a:r>
            <a:br>
              <a:rPr lang="fr-FR" altLang="fr-FR" sz="2800" i="1" dirty="0">
                <a:solidFill>
                  <a:srgbClr val="207281"/>
                </a:solidFill>
                <a:latin typeface="Calibri" panose="020F0502020204030204" pitchFamily="34" charset="0"/>
                <a:cs typeface="Calibri" panose="020F0502020204030204" pitchFamily="34" charset="0"/>
              </a:rPr>
            </a:br>
            <a:r>
              <a:rPr lang="fr-FR" altLang="fr-FR" sz="2800" i="1" dirty="0">
                <a:solidFill>
                  <a:srgbClr val="207281"/>
                </a:solidFill>
                <a:latin typeface="Calibri" panose="020F0502020204030204" pitchFamily="34" charset="0"/>
                <a:cs typeface="Calibri" panose="020F0502020204030204" pitchFamily="34" charset="0"/>
              </a:rPr>
              <a:t>Partenaire RH solutions :</a:t>
            </a:r>
          </a:p>
          <a:p>
            <a:pPr algn="ctr" eaLnBrk="1" hangingPunct="1">
              <a:lnSpc>
                <a:spcPct val="93000"/>
              </a:lnSpc>
            </a:pPr>
            <a:r>
              <a:rPr lang="fr-FR" altLang="fr-FR" sz="2800" b="1" i="1" dirty="0" err="1">
                <a:solidFill>
                  <a:srgbClr val="207281"/>
                </a:solidFill>
                <a:latin typeface="Calibri" panose="020F0502020204030204" pitchFamily="34" charset="0"/>
                <a:cs typeface="Calibri" panose="020F0502020204030204" pitchFamily="34" charset="0"/>
              </a:rPr>
              <a:t>partenaire@rh-solutions.com</a:t>
            </a:r>
            <a:endParaRPr lang="fr-FR" altLang="fr-FR" sz="2800" b="1" i="1" dirty="0">
              <a:solidFill>
                <a:srgbClr val="20728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426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10;&#10;Description générée automatiquement">
            <a:extLst>
              <a:ext uri="{FF2B5EF4-FFF2-40B4-BE49-F238E27FC236}">
                <a16:creationId xmlns:a16="http://schemas.microsoft.com/office/drawing/2014/main" id="{B4541B45-937E-D974-BF17-0C09229FBBED}"/>
              </a:ext>
            </a:extLst>
          </p:cNvPr>
          <p:cNvPicPr>
            <a:picLocks noChangeAspect="1"/>
          </p:cNvPicPr>
          <p:nvPr/>
        </p:nvPicPr>
        <p:blipFill rotWithShape="1">
          <a:blip r:embed="rId2">
            <a:extLst>
              <a:ext uri="{28A0092B-C50C-407E-A947-70E740481C1C}">
                <a14:useLocalDpi xmlns:a14="http://schemas.microsoft.com/office/drawing/2010/main"/>
              </a:ext>
            </a:extLst>
          </a:blip>
          <a:srcRect t="-66"/>
          <a:stretch/>
        </p:blipFill>
        <p:spPr>
          <a:xfrm>
            <a:off x="8032" y="0"/>
            <a:ext cx="7543612" cy="10080625"/>
          </a:xfrm>
          <a:prstGeom prst="rect">
            <a:avLst/>
          </a:prstGeom>
        </p:spPr>
      </p:pic>
      <p:pic>
        <p:nvPicPr>
          <p:cNvPr id="13" name="Image 12">
            <a:extLst>
              <a:ext uri="{FF2B5EF4-FFF2-40B4-BE49-F238E27FC236}">
                <a16:creationId xmlns:a16="http://schemas.microsoft.com/office/drawing/2014/main" id="{593EEA7B-2570-BBEF-B111-E6A4B28EDE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4528" r="2623"/>
          <a:stretch/>
        </p:blipFill>
        <p:spPr>
          <a:xfrm flipH="1">
            <a:off x="-17925" y="6630"/>
            <a:ext cx="7586618" cy="1432800"/>
          </a:xfrm>
          <a:prstGeom prst="rect">
            <a:avLst/>
          </a:prstGeom>
          <a:noFill/>
        </p:spPr>
      </p:pic>
      <p:sp>
        <p:nvSpPr>
          <p:cNvPr id="20" name="Rectangle 19">
            <a:extLst>
              <a:ext uri="{FF2B5EF4-FFF2-40B4-BE49-F238E27FC236}">
                <a16:creationId xmlns:a16="http://schemas.microsoft.com/office/drawing/2014/main" id="{2FB3A8B8-622C-6610-7E14-B6A61BE728E5}"/>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chemeClr val="bg1"/>
                </a:solidFill>
              </a:rPr>
              <a:t>3</a:t>
            </a:fld>
            <a:endParaRPr lang="fr-FR" dirty="0">
              <a:solidFill>
                <a:schemeClr val="bg1"/>
              </a:solidFill>
            </a:endParaRPr>
          </a:p>
        </p:txBody>
      </p:sp>
      <p:sp>
        <p:nvSpPr>
          <p:cNvPr id="37" name="Rectangle 2">
            <a:extLst>
              <a:ext uri="{FF2B5EF4-FFF2-40B4-BE49-F238E27FC236}">
                <a16:creationId xmlns:a16="http://schemas.microsoft.com/office/drawing/2014/main" id="{E3800301-C0B7-4D69-45ED-57EAF8360CE6}"/>
              </a:ext>
            </a:extLst>
          </p:cNvPr>
          <p:cNvSpPr txBox="1">
            <a:spLocks noChangeArrowheads="1"/>
          </p:cNvSpPr>
          <p:nvPr/>
        </p:nvSpPr>
        <p:spPr>
          <a:xfrm>
            <a:off x="2082284" y="1200350"/>
            <a:ext cx="6800850" cy="1804585"/>
          </a:xfrm>
          <a:prstGeom prst="rect">
            <a:avLst/>
          </a:prstGeom>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endParaRPr lang="fr-FR" sz="3200" b="1" dirty="0">
              <a:solidFill>
                <a:schemeClr val="bg1"/>
              </a:solidFill>
              <a:latin typeface="Calibri" panose="020F0502020204030204" pitchFamily="34" charset="0"/>
              <a:cs typeface="Calibri" panose="020F0502020204030204" pitchFamily="34" charset="0"/>
            </a:endParaRPr>
          </a:p>
        </p:txBody>
      </p:sp>
      <p:sp>
        <p:nvSpPr>
          <p:cNvPr id="38" name="Rectangle 2">
            <a:extLst>
              <a:ext uri="{FF2B5EF4-FFF2-40B4-BE49-F238E27FC236}">
                <a16:creationId xmlns:a16="http://schemas.microsoft.com/office/drawing/2014/main" id="{E4F771F6-61F0-4D00-6067-6735AE2E06E3}"/>
              </a:ext>
            </a:extLst>
          </p:cNvPr>
          <p:cNvSpPr txBox="1">
            <a:spLocks noChangeArrowheads="1"/>
          </p:cNvSpPr>
          <p:nvPr/>
        </p:nvSpPr>
        <p:spPr>
          <a:xfrm>
            <a:off x="427037" y="456433"/>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lnSpc>
                <a:spcPct val="90000"/>
              </a:lnSpc>
            </a:pPr>
            <a:r>
              <a:rPr lang="fr-FR" sz="3200" b="1" dirty="0">
                <a:solidFill>
                  <a:schemeClr val="bg1"/>
                </a:solidFill>
                <a:latin typeface="Calibri" panose="020F0502020204030204" pitchFamily="34" charset="0"/>
                <a:cs typeface="Calibri" panose="020F0502020204030204" pitchFamily="34" charset="0"/>
              </a:rPr>
              <a:t>La retraite : </a:t>
            </a:r>
            <a:r>
              <a:rPr lang="fr-FR" sz="3200" b="1" dirty="0">
                <a:solidFill>
                  <a:srgbClr val="207282"/>
                </a:solidFill>
                <a:latin typeface="Calibri" panose="020F0502020204030204" pitchFamily="34" charset="0"/>
                <a:cs typeface="Calibri" panose="020F0502020204030204" pitchFamily="34" charset="0"/>
              </a:rPr>
              <a:t>l'essentiel à savoir.</a:t>
            </a:r>
          </a:p>
        </p:txBody>
      </p:sp>
    </p:spTree>
    <p:extLst>
      <p:ext uri="{BB962C8B-B14F-4D97-AF65-F5344CB8AC3E}">
        <p14:creationId xmlns:p14="http://schemas.microsoft.com/office/powerpoint/2010/main" val="397354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6D025A-9888-159E-C4DB-AAAA43FD5035}"/>
              </a:ext>
            </a:extLst>
          </p:cNvPr>
          <p:cNvSpPr/>
          <p:nvPr/>
        </p:nvSpPr>
        <p:spPr bwMode="auto">
          <a:xfrm>
            <a:off x="8031" y="6249240"/>
            <a:ext cx="7551644" cy="1576375"/>
          </a:xfrm>
          <a:prstGeom prst="rect">
            <a:avLst/>
          </a:prstGeom>
          <a:solidFill>
            <a:schemeClr val="bg1">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effectLst/>
              <a:latin typeface="Arial" charset="0"/>
              <a:ea typeface="ＭＳ Ｐゴシック" charset="0"/>
              <a:cs typeface="DIN" charset="0"/>
            </a:endParaRPr>
          </a:p>
        </p:txBody>
      </p:sp>
      <p:pic>
        <p:nvPicPr>
          <p:cNvPr id="13" name="Image 12">
            <a:extLst>
              <a:ext uri="{FF2B5EF4-FFF2-40B4-BE49-F238E27FC236}">
                <a16:creationId xmlns:a16="http://schemas.microsoft.com/office/drawing/2014/main" id="{593EEA7B-2570-BBEF-B111-E6A4B28EDE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4528" r="2623"/>
          <a:stretch/>
        </p:blipFill>
        <p:spPr>
          <a:xfrm flipH="1">
            <a:off x="-17925" y="6631"/>
            <a:ext cx="4422396" cy="835217"/>
          </a:xfrm>
          <a:prstGeom prst="rect">
            <a:avLst/>
          </a:prstGeom>
          <a:noFill/>
        </p:spPr>
      </p:pic>
      <p:sp>
        <p:nvSpPr>
          <p:cNvPr id="20" name="Rectangle 19">
            <a:extLst>
              <a:ext uri="{FF2B5EF4-FFF2-40B4-BE49-F238E27FC236}">
                <a16:creationId xmlns:a16="http://schemas.microsoft.com/office/drawing/2014/main" id="{2FB3A8B8-622C-6610-7E14-B6A61BE728E5}"/>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4</a:t>
            </a:fld>
            <a:endParaRPr lang="fr-FR" dirty="0">
              <a:solidFill>
                <a:srgbClr val="207283"/>
              </a:solidFill>
            </a:endParaRPr>
          </a:p>
        </p:txBody>
      </p:sp>
      <p:sp>
        <p:nvSpPr>
          <p:cNvPr id="37" name="Rectangle 2">
            <a:extLst>
              <a:ext uri="{FF2B5EF4-FFF2-40B4-BE49-F238E27FC236}">
                <a16:creationId xmlns:a16="http://schemas.microsoft.com/office/drawing/2014/main" id="{E3800301-C0B7-4D69-45ED-57EAF8360CE6}"/>
              </a:ext>
            </a:extLst>
          </p:cNvPr>
          <p:cNvSpPr txBox="1">
            <a:spLocks noChangeArrowheads="1"/>
          </p:cNvSpPr>
          <p:nvPr/>
        </p:nvSpPr>
        <p:spPr>
          <a:xfrm>
            <a:off x="2082284" y="1085083"/>
            <a:ext cx="6800850" cy="1804585"/>
          </a:xfrm>
          <a:prstGeom prst="rect">
            <a:avLst/>
          </a:prstGeom>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endParaRPr lang="fr-FR" sz="3200" b="1" dirty="0">
              <a:solidFill>
                <a:schemeClr val="bg1"/>
              </a:solidFill>
              <a:latin typeface="Calibri" panose="020F0502020204030204" pitchFamily="34" charset="0"/>
              <a:cs typeface="Calibri" panose="020F0502020204030204" pitchFamily="34" charset="0"/>
            </a:endParaRPr>
          </a:p>
        </p:txBody>
      </p:sp>
      <p:sp>
        <p:nvSpPr>
          <p:cNvPr id="38" name="Rectangle 2">
            <a:extLst>
              <a:ext uri="{FF2B5EF4-FFF2-40B4-BE49-F238E27FC236}">
                <a16:creationId xmlns:a16="http://schemas.microsoft.com/office/drawing/2014/main" id="{E4F771F6-61F0-4D00-6067-6735AE2E06E3}"/>
              </a:ext>
            </a:extLst>
          </p:cNvPr>
          <p:cNvSpPr txBox="1">
            <a:spLocks noChangeArrowheads="1"/>
          </p:cNvSpPr>
          <p:nvPr/>
        </p:nvSpPr>
        <p:spPr>
          <a:xfrm>
            <a:off x="274637" y="224993"/>
            <a:ext cx="6800850" cy="9681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lnSpc>
                <a:spcPct val="90000"/>
              </a:lnSpc>
            </a:pPr>
            <a:r>
              <a:rPr lang="fr-FR" sz="1900" b="1" dirty="0">
                <a:solidFill>
                  <a:schemeClr val="bg1"/>
                </a:solidFill>
                <a:latin typeface="Calibri" panose="020F0502020204030204" pitchFamily="34" charset="0"/>
                <a:cs typeface="Calibri" panose="020F0502020204030204" pitchFamily="34" charset="0"/>
              </a:rPr>
              <a:t>La retraite : </a:t>
            </a:r>
            <a:r>
              <a:rPr lang="fr-FR" sz="1900" b="1" dirty="0">
                <a:solidFill>
                  <a:srgbClr val="207282"/>
                </a:solidFill>
                <a:latin typeface="Calibri" panose="020F0502020204030204" pitchFamily="34" charset="0"/>
                <a:cs typeface="Calibri" panose="020F0502020204030204" pitchFamily="34" charset="0"/>
              </a:rPr>
              <a:t>l'essentiel à savoir.</a:t>
            </a:r>
          </a:p>
        </p:txBody>
      </p:sp>
      <p:pic>
        <p:nvPicPr>
          <p:cNvPr id="39" name="Image 38">
            <a:extLst>
              <a:ext uri="{FF2B5EF4-FFF2-40B4-BE49-F238E27FC236}">
                <a16:creationId xmlns:a16="http://schemas.microsoft.com/office/drawing/2014/main" id="{415F73BE-ABE8-3E13-BCAA-170E17CCCE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1" y="7097712"/>
            <a:ext cx="2775924" cy="1576375"/>
          </a:xfrm>
          <a:prstGeom prst="rect">
            <a:avLst/>
          </a:prstGeom>
        </p:spPr>
      </p:pic>
      <p:sp>
        <p:nvSpPr>
          <p:cNvPr id="58" name="Rectangle 57">
            <a:extLst>
              <a:ext uri="{FF2B5EF4-FFF2-40B4-BE49-F238E27FC236}">
                <a16:creationId xmlns:a16="http://schemas.microsoft.com/office/drawing/2014/main" id="{882C3D27-2266-598B-5F6C-D1634611E6C1}"/>
              </a:ext>
            </a:extLst>
          </p:cNvPr>
          <p:cNvSpPr/>
          <p:nvPr/>
        </p:nvSpPr>
        <p:spPr>
          <a:xfrm>
            <a:off x="722339" y="1077912"/>
            <a:ext cx="6181698" cy="6426824"/>
          </a:xfrm>
          <a:prstGeom prst="rect">
            <a:avLst/>
          </a:prstGeom>
        </p:spPr>
        <p:txBody>
          <a:bodyPr wrap="square">
            <a:spAutoFit/>
          </a:bodyPr>
          <a:lstStyle/>
          <a:p>
            <a:pPr>
              <a:lnSpc>
                <a:spcPct val="107000"/>
              </a:lnSpc>
              <a:spcBef>
                <a:spcPts val="600"/>
              </a:spcBef>
              <a:spcAft>
                <a:spcPts val="800"/>
              </a:spcAft>
            </a:pPr>
            <a:r>
              <a:rPr lang="fr-FR" sz="2400" b="1" dirty="0">
                <a:solidFill>
                  <a:srgbClr val="1EB3B3"/>
                </a:solidFill>
                <a:latin typeface="Calibri" panose="020F0502020204030204" pitchFamily="34" charset="0"/>
                <a:ea typeface="MS PGothic" panose="020B0600070205080204" pitchFamily="34" charset="-128"/>
                <a:cs typeface="Calibri" panose="020F0502020204030204" pitchFamily="34" charset="0"/>
              </a:rPr>
              <a:t>Les trois paramètres qui conditionnent</a:t>
            </a:r>
            <a:br>
              <a:rPr lang="fr-FR" sz="2400" b="1" dirty="0">
                <a:solidFill>
                  <a:srgbClr val="1EB3B3"/>
                </a:solidFill>
                <a:latin typeface="Calibri" panose="020F0502020204030204" pitchFamily="34" charset="0"/>
                <a:ea typeface="MS PGothic" panose="020B0600070205080204" pitchFamily="34" charset="-128"/>
                <a:cs typeface="Calibri" panose="020F0502020204030204" pitchFamily="34" charset="0"/>
              </a:rPr>
            </a:br>
            <a:r>
              <a:rPr lang="fr-FR" sz="2400" b="1" dirty="0">
                <a:solidFill>
                  <a:srgbClr val="1EB3B3"/>
                </a:solidFill>
                <a:latin typeface="Calibri" panose="020F0502020204030204" pitchFamily="34" charset="0"/>
                <a:ea typeface="MS PGothic" panose="020B0600070205080204" pitchFamily="34" charset="-128"/>
                <a:cs typeface="Calibri" panose="020F0502020204030204" pitchFamily="34" charset="0"/>
              </a:rPr>
              <a:t>votre retraite :</a:t>
            </a:r>
          </a:p>
          <a:p>
            <a:pPr>
              <a:lnSpc>
                <a:spcPct val="82000"/>
              </a:lnSpc>
              <a:spcBef>
                <a:spcPts val="1800"/>
              </a:spcBef>
            </a:pPr>
            <a:r>
              <a:rPr lang="fr-FR" sz="2400" b="1" dirty="0">
                <a:solidFill>
                  <a:srgbClr val="207282"/>
                </a:solidFill>
                <a:latin typeface="Calibri" panose="020F0502020204030204" pitchFamily="34" charset="0"/>
                <a:ea typeface="MS PGothic" panose="020B0600070205080204" pitchFamily="34" charset="-128"/>
                <a:cs typeface="Calibri" panose="020F0502020204030204" pitchFamily="34" charset="0"/>
              </a:rPr>
              <a:t>1. L’ÂGE</a:t>
            </a:r>
          </a:p>
          <a:p>
            <a:pPr marL="108000" indent="-108000">
              <a:lnSpc>
                <a:spcPct val="82000"/>
              </a:lnSpc>
              <a:spcBef>
                <a:spcPts val="600"/>
              </a:spcBef>
              <a:buFont typeface="Arial" panose="020B0604020202020204" pitchFamily="34" charset="0"/>
              <a:buChar char="•"/>
            </a:pPr>
            <a:r>
              <a:rPr lang="fr-FR"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Les trimestres cotisés</a:t>
            </a:r>
          </a:p>
          <a:p>
            <a:pPr marL="108000" indent="-108000">
              <a:lnSpc>
                <a:spcPct val="82000"/>
              </a:lnSpc>
              <a:spcBef>
                <a:spcPts val="600"/>
              </a:spcBef>
              <a:buFont typeface="Arial" panose="020B0604020202020204" pitchFamily="34" charset="0"/>
              <a:buChar char="•"/>
            </a:pPr>
            <a:r>
              <a:rPr lang="fr-FR"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La rémunération perçue durant sa vie professionnelle</a:t>
            </a:r>
          </a:p>
          <a:p>
            <a:pPr>
              <a:lnSpc>
                <a:spcPct val="82000"/>
              </a:lnSpc>
              <a:spcBef>
                <a:spcPts val="3000"/>
              </a:spcBef>
            </a:pPr>
            <a:r>
              <a:rPr lang="fr-FR" sz="2400" b="1" dirty="0">
                <a:solidFill>
                  <a:srgbClr val="207282"/>
                </a:solidFill>
                <a:latin typeface="Calibri" panose="020F0502020204030204" pitchFamily="34" charset="0"/>
                <a:ea typeface="MS PGothic" panose="020B0600070205080204" pitchFamily="34" charset="-128"/>
                <a:cs typeface="Calibri" panose="020F0502020204030204" pitchFamily="34" charset="0"/>
              </a:rPr>
              <a:t>2. LES RISQUES DE DÉCOTE </a:t>
            </a:r>
          </a:p>
          <a:p>
            <a:pPr marL="144000" indent="-144000">
              <a:lnSpc>
                <a:spcPct val="82000"/>
              </a:lnSpc>
              <a:spcBef>
                <a:spcPts val="600"/>
              </a:spcBef>
              <a:buFont typeface="Arial" panose="020B0604020202020204" pitchFamily="34" charset="0"/>
              <a:buChar char="•"/>
            </a:pPr>
            <a:r>
              <a:rPr lang="fr-FR"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Si l'âge pour faire valoir ses droits n'est pas atteint.</a:t>
            </a:r>
          </a:p>
          <a:p>
            <a:pPr marL="144000" indent="-144000">
              <a:lnSpc>
                <a:spcPct val="82000"/>
              </a:lnSpc>
              <a:spcBef>
                <a:spcPts val="600"/>
              </a:spcBef>
              <a:buFont typeface="Arial" panose="020B0604020202020204" pitchFamily="34" charset="0"/>
              <a:buChar char="•"/>
            </a:pPr>
            <a:r>
              <a:rPr lang="fr-FR"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Si le nombre de trimestres cotisés n'est pas atteint</a:t>
            </a:r>
            <a:r>
              <a:rPr lang="fr-FR" dirty="0">
                <a:solidFill>
                  <a:srgbClr val="000000"/>
                </a:solidFill>
                <a:latin typeface="Calibri" panose="020F0502020204030204" pitchFamily="34" charset="0"/>
                <a:ea typeface="MS PGothic" panose="020B0600070205080204" pitchFamily="34" charset="-128"/>
                <a:cs typeface="Calibri" panose="020F0502020204030204" pitchFamily="34" charset="0"/>
              </a:rPr>
              <a:t>.</a:t>
            </a:r>
            <a:endParaRPr lang="fr-FR" sz="2400" b="1" dirty="0">
              <a:solidFill>
                <a:srgbClr val="207282"/>
              </a:solidFill>
              <a:latin typeface="Calibri" panose="020F0502020204030204" pitchFamily="34" charset="0"/>
              <a:ea typeface="MS PGothic" panose="020B0600070205080204" pitchFamily="34" charset="-128"/>
              <a:cs typeface="Calibri" panose="020F0502020204030204" pitchFamily="34" charset="0"/>
            </a:endParaRPr>
          </a:p>
          <a:p>
            <a:pPr>
              <a:lnSpc>
                <a:spcPct val="82000"/>
              </a:lnSpc>
              <a:spcBef>
                <a:spcPts val="3000"/>
              </a:spcBef>
            </a:pPr>
            <a:r>
              <a:rPr lang="fr-FR" sz="2400" b="1" dirty="0">
                <a:solidFill>
                  <a:srgbClr val="207282"/>
                </a:solidFill>
                <a:latin typeface="Calibri" panose="020F0502020204030204" pitchFamily="34" charset="0"/>
                <a:ea typeface="MS PGothic" panose="020B0600070205080204" pitchFamily="34" charset="-128"/>
                <a:cs typeface="Calibri" panose="020F0502020204030204" pitchFamily="34" charset="0"/>
              </a:rPr>
              <a:t>3. LES AVANTAGES DU PORTAGE SALARIAL </a:t>
            </a:r>
          </a:p>
          <a:p>
            <a:pPr marL="144000" indent="-144000">
              <a:lnSpc>
                <a:spcPct val="82000"/>
              </a:lnSpc>
              <a:spcBef>
                <a:spcPts val="600"/>
              </a:spcBef>
              <a:buFont typeface="Arial" panose="020B0604020202020204" pitchFamily="34" charset="0"/>
              <a:buChar char="•"/>
            </a:pPr>
            <a:r>
              <a:rPr lang="fr-FR"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Il facilite la récupération des trimestres</a:t>
            </a:r>
          </a:p>
          <a:p>
            <a:pPr marL="144000" indent="-144000">
              <a:lnSpc>
                <a:spcPct val="82000"/>
              </a:lnSpc>
              <a:spcBef>
                <a:spcPts val="600"/>
              </a:spcBef>
              <a:buFont typeface="Arial" panose="020B0604020202020204" pitchFamily="34" charset="0"/>
              <a:buChar char="•"/>
            </a:pPr>
            <a:r>
              <a:rPr lang="fr-FR"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Il permet de poursuivre une activité professionnelle</a:t>
            </a:r>
          </a:p>
          <a:p>
            <a:pPr marL="144000" indent="-144000">
              <a:lnSpc>
                <a:spcPct val="82000"/>
              </a:lnSpc>
              <a:spcBef>
                <a:spcPts val="600"/>
              </a:spcBef>
              <a:buFont typeface="Arial" panose="020B0604020202020204" pitchFamily="34" charset="0"/>
              <a:buChar char="•"/>
            </a:pPr>
            <a:r>
              <a:rPr lang="fr-FR"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Il assure la continuité de suivi car les caisses cadres restent les mêmes</a:t>
            </a:r>
          </a:p>
          <a:p>
            <a:pPr>
              <a:lnSpc>
                <a:spcPct val="82000"/>
              </a:lnSpc>
              <a:spcBef>
                <a:spcPts val="5400"/>
              </a:spcBef>
            </a:pPr>
            <a:r>
              <a:rPr lang="fr-FR" sz="2400" b="1" dirty="0">
                <a:solidFill>
                  <a:srgbClr val="EE9F35"/>
                </a:solidFill>
                <a:latin typeface="Calibri" panose="020F0502020204030204" pitchFamily="34" charset="0"/>
                <a:ea typeface="MS PGothic" panose="020B0600070205080204" pitchFamily="34" charset="-128"/>
                <a:cs typeface="Calibri" panose="020F0502020204030204" pitchFamily="34" charset="0"/>
              </a:rPr>
              <a:t>LE PLUS</a:t>
            </a:r>
          </a:p>
          <a:p>
            <a:pPr marL="144000" indent="-144000">
              <a:lnSpc>
                <a:spcPct val="82000"/>
              </a:lnSpc>
              <a:spcBef>
                <a:spcPts val="600"/>
              </a:spcBef>
              <a:buFont typeface="Arial" panose="020B0604020202020204" pitchFamily="34" charset="0"/>
              <a:buChar char="•"/>
            </a:pPr>
            <a:r>
              <a:rPr lang="fr-FR"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Les experts RH Solutions vous aident à organiser au mieux votre prestation, vos missions pour récupérer rapidement vos trimestres.</a:t>
            </a:r>
          </a:p>
        </p:txBody>
      </p:sp>
    </p:spTree>
    <p:extLst>
      <p:ext uri="{BB962C8B-B14F-4D97-AF65-F5344CB8AC3E}">
        <p14:creationId xmlns:p14="http://schemas.microsoft.com/office/powerpoint/2010/main" val="392199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E186F2D5-5BA2-B3A2-6454-F2B99B5AD017}"/>
              </a:ext>
            </a:extLst>
          </p:cNvPr>
          <p:cNvPicPr>
            <a:picLocks noChangeAspect="1"/>
          </p:cNvPicPr>
          <p:nvPr/>
        </p:nvPicPr>
        <p:blipFill>
          <a:blip r:embed="rId2"/>
          <a:stretch>
            <a:fillRect/>
          </a:stretch>
        </p:blipFill>
        <p:spPr>
          <a:xfrm>
            <a:off x="-17919" y="0"/>
            <a:ext cx="7592315" cy="1637558"/>
          </a:xfrm>
          <a:prstGeom prst="rect">
            <a:avLst/>
          </a:prstGeom>
        </p:spPr>
      </p:pic>
      <p:pic>
        <p:nvPicPr>
          <p:cNvPr id="29" name="Image 28">
            <a:extLst>
              <a:ext uri="{FF2B5EF4-FFF2-40B4-BE49-F238E27FC236}">
                <a16:creationId xmlns:a16="http://schemas.microsoft.com/office/drawing/2014/main" id="{4EC0314C-FF05-C27C-755D-E38CD31D77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1" y="2081201"/>
            <a:ext cx="2775924" cy="1576375"/>
          </a:xfrm>
          <a:prstGeom prst="rect">
            <a:avLst/>
          </a:prstGeom>
        </p:spPr>
      </p:pic>
      <p:sp>
        <p:nvSpPr>
          <p:cNvPr id="15" name="Rectangle 14">
            <a:extLst>
              <a:ext uri="{FF2B5EF4-FFF2-40B4-BE49-F238E27FC236}">
                <a16:creationId xmlns:a16="http://schemas.microsoft.com/office/drawing/2014/main" id="{FD502F37-B0F7-09AE-ACC7-1E85F3A7AFDC}"/>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5</a:t>
            </a:fld>
            <a:endParaRPr lang="fr-FR" dirty="0">
              <a:solidFill>
                <a:srgbClr val="207283"/>
              </a:solidFill>
            </a:endParaRPr>
          </a:p>
        </p:txBody>
      </p:sp>
      <p:sp>
        <p:nvSpPr>
          <p:cNvPr id="16" name="Rectangle 2">
            <a:extLst>
              <a:ext uri="{FF2B5EF4-FFF2-40B4-BE49-F238E27FC236}">
                <a16:creationId xmlns:a16="http://schemas.microsoft.com/office/drawing/2014/main" id="{459BDE1D-D513-3FB4-7B2D-7862BE0B1D3B}"/>
              </a:ext>
            </a:extLst>
          </p:cNvPr>
          <p:cNvSpPr txBox="1">
            <a:spLocks noChangeArrowheads="1"/>
          </p:cNvSpPr>
          <p:nvPr/>
        </p:nvSpPr>
        <p:spPr>
          <a:xfrm>
            <a:off x="2082284" y="1200350"/>
            <a:ext cx="6800850" cy="1804585"/>
          </a:xfrm>
          <a:prstGeom prst="rect">
            <a:avLst/>
          </a:prstGeom>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endParaRPr lang="fr-FR" sz="3200" b="1" dirty="0">
              <a:solidFill>
                <a:schemeClr val="bg1"/>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E7C93886-C5BD-5007-B427-6FCE7DE99F51}"/>
              </a:ext>
            </a:extLst>
          </p:cNvPr>
          <p:cNvSpPr/>
          <p:nvPr/>
        </p:nvSpPr>
        <p:spPr>
          <a:xfrm>
            <a:off x="699646" y="1815474"/>
            <a:ext cx="6509191" cy="7571303"/>
          </a:xfrm>
          <a:prstGeom prst="rect">
            <a:avLst/>
          </a:prstGeom>
        </p:spPr>
        <p:txBody>
          <a:bodyPr wrap="square">
            <a:spAutoFit/>
          </a:bodyPr>
          <a:lstStyle/>
          <a:p>
            <a:r>
              <a:rPr lang="fr-FR" sz="1600" b="1" i="1" dirty="0">
                <a:solidFill>
                  <a:srgbClr val="EE9F35"/>
                </a:solidFill>
                <a:latin typeface="+mn-lt"/>
              </a:rPr>
              <a:t>Lors de la reprise d'une activité rémunérée, en parallèle de la retraite,</a:t>
            </a:r>
            <a:br>
              <a:rPr lang="fr-FR" sz="1600" b="1" i="1" dirty="0">
                <a:solidFill>
                  <a:srgbClr val="EE9F35"/>
                </a:solidFill>
                <a:latin typeface="+mn-lt"/>
              </a:rPr>
            </a:br>
            <a:r>
              <a:rPr lang="fr-FR" sz="1600" b="1" i="1" dirty="0">
                <a:solidFill>
                  <a:srgbClr val="EE9F35"/>
                </a:solidFill>
                <a:latin typeface="+mn-lt"/>
              </a:rPr>
              <a:t>les cotisations salariales et patronales sont dues, au même titre que les autres salariés. Petit de tour d'horizon pour vous aider à y voir plus clair </a:t>
            </a:r>
            <a:r>
              <a:rPr lang="fr-FR" sz="1400" b="1" i="1" dirty="0">
                <a:solidFill>
                  <a:srgbClr val="EE9F35"/>
                </a:solidFill>
                <a:latin typeface="+mn-lt"/>
              </a:rPr>
              <a:t>! </a:t>
            </a:r>
            <a:endParaRPr lang="fr-FR" sz="1400" b="1" i="1" dirty="0">
              <a:solidFill>
                <a:srgbClr val="207282"/>
              </a:solidFill>
              <a:latin typeface="+mn-lt"/>
            </a:endParaRPr>
          </a:p>
          <a:p>
            <a:endParaRPr lang="fr-FR" sz="1400" dirty="0">
              <a:latin typeface="+mn-lt"/>
            </a:endParaRPr>
          </a:p>
          <a:p>
            <a:pPr>
              <a:spcBef>
                <a:spcPts val="1200"/>
              </a:spcBef>
            </a:pPr>
            <a:r>
              <a:rPr lang="fr-FR" b="1" dirty="0">
                <a:solidFill>
                  <a:srgbClr val="1CB4B3"/>
                </a:solidFill>
                <a:latin typeface="+mn-lt"/>
              </a:rPr>
              <a:t>Rappel des conditions du cumul emploi retraite </a:t>
            </a:r>
          </a:p>
          <a:p>
            <a:pPr>
              <a:spcBef>
                <a:spcPts val="600"/>
              </a:spcBef>
            </a:pPr>
            <a:r>
              <a:rPr lang="fr-FR" sz="1400" i="1" dirty="0">
                <a:latin typeface="+mn-lt"/>
              </a:rPr>
              <a:t>Pour pouvoir prétendre au cumul emploi retraite, vous devez respecter des </a:t>
            </a:r>
            <a:br>
              <a:rPr lang="fr-FR" sz="1400" i="1" dirty="0">
                <a:latin typeface="+mn-lt"/>
              </a:rPr>
            </a:br>
            <a:r>
              <a:rPr lang="fr-FR" sz="1400" i="1" dirty="0">
                <a:latin typeface="+mn-lt"/>
              </a:rPr>
              <a:t>conditions comme :</a:t>
            </a:r>
          </a:p>
          <a:p>
            <a:pPr marL="108000" indent="-108000">
              <a:spcBef>
                <a:spcPts val="400"/>
              </a:spcBef>
              <a:buFont typeface="Arial" panose="020B0604020202020204" pitchFamily="34" charset="0"/>
              <a:buChar char="•"/>
            </a:pPr>
            <a:r>
              <a:rPr lang="fr-FR" sz="1400" i="1" dirty="0">
                <a:latin typeface="+mn-lt"/>
              </a:rPr>
              <a:t>Avoir atteint l'âge légal de départ à la retraite </a:t>
            </a:r>
          </a:p>
          <a:p>
            <a:pPr marL="108000" indent="-108000">
              <a:spcBef>
                <a:spcPts val="400"/>
              </a:spcBef>
              <a:buFont typeface="Arial" panose="020B0604020202020204" pitchFamily="34" charset="0"/>
              <a:buChar char="•"/>
            </a:pPr>
            <a:r>
              <a:rPr lang="fr-FR" sz="1400" i="1" dirty="0">
                <a:latin typeface="+mn-lt"/>
              </a:rPr>
              <a:t>Avoir liquidé l'ensemble des retraites (de base et complémentaire) </a:t>
            </a:r>
          </a:p>
          <a:p>
            <a:pPr>
              <a:spcBef>
                <a:spcPts val="600"/>
              </a:spcBef>
            </a:pPr>
            <a:r>
              <a:rPr lang="fr-FR" sz="1300" dirty="0">
                <a:latin typeface="+mn-lt"/>
              </a:rPr>
              <a:t>Si ces conditions sont remplies, vous pouvez alors percevoir l'ensemble des revenus</a:t>
            </a:r>
            <a:br>
              <a:rPr lang="fr-FR" sz="1300" dirty="0">
                <a:latin typeface="+mn-lt"/>
              </a:rPr>
            </a:br>
            <a:r>
              <a:rPr lang="fr-FR" sz="1300" dirty="0">
                <a:latin typeface="+mn-lt"/>
              </a:rPr>
              <a:t>(retraite+ salaire). </a:t>
            </a:r>
          </a:p>
          <a:p>
            <a:pPr>
              <a:spcBef>
                <a:spcPts val="600"/>
              </a:spcBef>
            </a:pPr>
            <a:r>
              <a:rPr lang="fr-FR" sz="1300" dirty="0">
                <a:latin typeface="+mn-lt"/>
              </a:rPr>
              <a:t>Si l'une des conditions est manquante, vous avez alors droit à un cumul partiel des revenus. </a:t>
            </a:r>
            <a:br>
              <a:rPr lang="fr-FR" sz="1300" dirty="0">
                <a:latin typeface="+mn-lt"/>
              </a:rPr>
            </a:br>
            <a:r>
              <a:rPr lang="fr-FR" sz="1300" dirty="0">
                <a:latin typeface="+mn-lt"/>
              </a:rPr>
              <a:t>Il est d'ailleurs possible de poursuivre immédiatement une activité chez l'ancien employeur. </a:t>
            </a:r>
          </a:p>
          <a:p>
            <a:pPr>
              <a:spcBef>
                <a:spcPts val="600"/>
              </a:spcBef>
            </a:pPr>
            <a:r>
              <a:rPr lang="fr-FR" sz="1300" dirty="0">
                <a:latin typeface="+mn-lt"/>
              </a:rPr>
              <a:t>Avant toute chose, il est obligatoire de prévenir les caisses de retraites d'une reprise d'activité, indiquer les coordonnées du nouvel employeur car cela peut avoir une incidence sur les montants perçus. </a:t>
            </a:r>
          </a:p>
          <a:p>
            <a:endParaRPr lang="fr-FR" sz="1400" b="1" u="sng" dirty="0">
              <a:solidFill>
                <a:srgbClr val="1CB4B3"/>
              </a:solidFill>
              <a:latin typeface="+mn-lt"/>
            </a:endParaRPr>
          </a:p>
          <a:p>
            <a:r>
              <a:rPr lang="fr-FR" b="1" dirty="0">
                <a:solidFill>
                  <a:srgbClr val="1CB4B3"/>
                </a:solidFill>
                <a:latin typeface="+mn-lt"/>
              </a:rPr>
              <a:t>Cumul emploi retraite : quelles sont les cotisations dues ? </a:t>
            </a:r>
          </a:p>
          <a:p>
            <a:pPr>
              <a:spcBef>
                <a:spcPts val="600"/>
              </a:spcBef>
            </a:pPr>
            <a:r>
              <a:rPr lang="fr-FR" sz="1400" i="1" dirty="0">
                <a:latin typeface="+mn-lt"/>
              </a:rPr>
              <a:t>Dans le cadre d'un cumul emploi retraites, les parts salariales et patronales sont dues.</a:t>
            </a:r>
            <a:br>
              <a:rPr lang="fr-FR" sz="1400" i="1" dirty="0">
                <a:latin typeface="+mn-lt"/>
              </a:rPr>
            </a:br>
            <a:r>
              <a:rPr lang="fr-FR" sz="1400" i="1" dirty="0">
                <a:latin typeface="+mn-lt"/>
              </a:rPr>
              <a:t>Il s'agit entre autres des :</a:t>
            </a:r>
          </a:p>
          <a:p>
            <a:pPr marL="108000" indent="-108000">
              <a:spcBef>
                <a:spcPts val="400"/>
              </a:spcBef>
              <a:buFont typeface="Arial" panose="020B0604020202020204" pitchFamily="34" charset="0"/>
              <a:buChar char="•"/>
            </a:pPr>
            <a:r>
              <a:rPr lang="fr-FR" sz="1400" i="1" dirty="0">
                <a:latin typeface="+mn-lt"/>
              </a:rPr>
              <a:t>cotisations d'assurances sociales (assurance maladie, maternité, invalidité, décès),</a:t>
            </a:r>
          </a:p>
          <a:p>
            <a:pPr marL="108000" indent="-108000">
              <a:spcBef>
                <a:spcPts val="400"/>
              </a:spcBef>
              <a:buFont typeface="Arial" panose="020B0604020202020204" pitchFamily="34" charset="0"/>
              <a:buChar char="•"/>
            </a:pPr>
            <a:r>
              <a:rPr lang="fr-FR" sz="1400" i="1" dirty="0">
                <a:latin typeface="+mn-lt"/>
              </a:rPr>
              <a:t>contributions de solidarité autonomie,</a:t>
            </a:r>
          </a:p>
          <a:p>
            <a:pPr marL="108000" indent="-108000">
              <a:spcBef>
                <a:spcPts val="400"/>
              </a:spcBef>
              <a:buFont typeface="Arial" panose="020B0604020202020204" pitchFamily="34" charset="0"/>
              <a:buChar char="•"/>
            </a:pPr>
            <a:r>
              <a:rPr lang="fr-FR" sz="1400" i="1" dirty="0">
                <a:latin typeface="+mn-lt"/>
              </a:rPr>
              <a:t>cotisations d'allocations familiales, d'accident du travail, d'assurance vieillesse,</a:t>
            </a:r>
          </a:p>
          <a:p>
            <a:pPr marL="108000" indent="-108000">
              <a:spcBef>
                <a:spcPts val="400"/>
              </a:spcBef>
              <a:buFont typeface="Arial" panose="020B0604020202020204" pitchFamily="34" charset="0"/>
              <a:buChar char="•"/>
            </a:pPr>
            <a:r>
              <a:rPr lang="fr-FR" sz="1400" i="1" dirty="0">
                <a:latin typeface="+mn-lt"/>
              </a:rPr>
              <a:t>contributions d'aide au logement,</a:t>
            </a:r>
          </a:p>
          <a:p>
            <a:pPr marL="108000" indent="-108000">
              <a:spcBef>
                <a:spcPts val="400"/>
              </a:spcBef>
              <a:buFont typeface="Arial" panose="020B0604020202020204" pitchFamily="34" charset="0"/>
              <a:buChar char="•"/>
            </a:pPr>
            <a:r>
              <a:rPr lang="fr-FR" sz="1400" i="1" dirty="0">
                <a:latin typeface="+mn-lt"/>
              </a:rPr>
              <a:t>versements de transport éventuel,</a:t>
            </a:r>
          </a:p>
          <a:p>
            <a:pPr marL="108000" indent="-108000">
              <a:spcBef>
                <a:spcPts val="400"/>
              </a:spcBef>
              <a:buFont typeface="Arial" panose="020B0604020202020204" pitchFamily="34" charset="0"/>
              <a:buChar char="•"/>
            </a:pPr>
            <a:r>
              <a:rPr lang="fr-FR" sz="1400" i="1" dirty="0">
                <a:latin typeface="+mn-lt"/>
              </a:rPr>
              <a:t>CSG et la CROS.</a:t>
            </a:r>
          </a:p>
          <a:p>
            <a:pPr marL="108000" indent="-108000">
              <a:spcBef>
                <a:spcPts val="400"/>
              </a:spcBef>
              <a:buFont typeface="Arial" panose="020B0604020202020204" pitchFamily="34" charset="0"/>
              <a:buChar char="•"/>
            </a:pPr>
            <a:r>
              <a:rPr lang="fr-FR" sz="1400" i="1" dirty="0">
                <a:latin typeface="+mn-lt"/>
              </a:rPr>
              <a:t>Les taxes sur salaires, construction, apprentissage et formation professionnelle sont également dues. Ces cotisations s'appliquent quel que soit le type de contrat : COD, COI ou portage salarial.</a:t>
            </a:r>
          </a:p>
        </p:txBody>
      </p:sp>
      <p:sp>
        <p:nvSpPr>
          <p:cNvPr id="25" name="Rectangle 24">
            <a:extLst>
              <a:ext uri="{FF2B5EF4-FFF2-40B4-BE49-F238E27FC236}">
                <a16:creationId xmlns:a16="http://schemas.microsoft.com/office/drawing/2014/main" id="{8D25906A-EEE5-883F-0748-762156930286}"/>
              </a:ext>
            </a:extLst>
          </p:cNvPr>
          <p:cNvSpPr/>
          <p:nvPr/>
        </p:nvSpPr>
        <p:spPr>
          <a:xfrm>
            <a:off x="424153" y="315912"/>
            <a:ext cx="7191558" cy="978729"/>
          </a:xfrm>
          <a:prstGeom prst="rect">
            <a:avLst/>
          </a:prstGeom>
        </p:spPr>
        <p:txBody>
          <a:bodyPr wrap="square">
            <a:spAutoFit/>
          </a:bodyPr>
          <a:lstStyle/>
          <a:p>
            <a:pPr algn="l" defTabSz="336550" rtl="0" eaLnBrk="0" fontAlgn="base" hangingPunct="0">
              <a:lnSpc>
                <a:spcPct val="90000"/>
              </a:lnSpc>
              <a:spcBef>
                <a:spcPct val="0"/>
              </a:spcBef>
              <a:spcAft>
                <a:spcPct val="0"/>
              </a:spcAft>
              <a:buClr>
                <a:srgbClr val="000000"/>
              </a:buClr>
              <a:buSzPct val="100000"/>
              <a:buFont typeface="Times New Roman" panose="02020603050405020304" pitchFamily="18" charset="0"/>
            </a:pPr>
            <a:r>
              <a:rPr lang="fr-FR" sz="3200" b="1" dirty="0">
                <a:solidFill>
                  <a:srgbClr val="EE9F35"/>
                </a:solidFill>
                <a:latin typeface="Calibri" panose="020F0502020204030204" pitchFamily="34" charset="0"/>
                <a:ea typeface="MS PGothic" panose="020B0600070205080204" pitchFamily="34" charset="-128"/>
                <a:cs typeface="Calibri" panose="020F0502020204030204" pitchFamily="34" charset="0"/>
              </a:rPr>
              <a:t>Cumul Emploi Retraite et</a:t>
            </a:r>
            <a:br>
              <a:rPr lang="fr-FR" sz="3200" b="1" dirty="0">
                <a:solidFill>
                  <a:srgbClr val="EE9F35"/>
                </a:solidFill>
                <a:latin typeface="Calibri" panose="020F0502020204030204" pitchFamily="34" charset="0"/>
                <a:ea typeface="MS PGothic" panose="020B0600070205080204" pitchFamily="34" charset="-128"/>
                <a:cs typeface="Calibri" panose="020F0502020204030204" pitchFamily="34" charset="0"/>
              </a:rPr>
            </a:br>
            <a:r>
              <a:rPr lang="fr-FR" sz="3200" b="1" spc="-30" dirty="0">
                <a:solidFill>
                  <a:srgbClr val="EE9F35"/>
                </a:solidFill>
                <a:latin typeface="Calibri" panose="020F0502020204030204" pitchFamily="34" charset="0"/>
                <a:ea typeface="MS PGothic" panose="020B0600070205080204" pitchFamily="34" charset="-128"/>
                <a:cs typeface="Calibri" panose="020F0502020204030204" pitchFamily="34" charset="0"/>
              </a:rPr>
              <a:t>cotisations salariales ou patronales </a:t>
            </a:r>
          </a:p>
        </p:txBody>
      </p:sp>
    </p:spTree>
    <p:extLst>
      <p:ext uri="{BB962C8B-B14F-4D97-AF65-F5344CB8AC3E}">
        <p14:creationId xmlns:p14="http://schemas.microsoft.com/office/powerpoint/2010/main" val="327832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0FD8CB67-5562-E85A-82D5-7D8B759748E2}"/>
              </a:ext>
            </a:extLst>
          </p:cNvPr>
          <p:cNvPicPr>
            <a:picLocks noChangeAspect="1"/>
          </p:cNvPicPr>
          <p:nvPr/>
        </p:nvPicPr>
        <p:blipFill>
          <a:blip r:embed="rId2"/>
          <a:stretch>
            <a:fillRect/>
          </a:stretch>
        </p:blipFill>
        <p:spPr>
          <a:xfrm>
            <a:off x="-17920" y="-1"/>
            <a:ext cx="4788357" cy="1032783"/>
          </a:xfrm>
          <a:prstGeom prst="rect">
            <a:avLst/>
          </a:prstGeom>
        </p:spPr>
      </p:pic>
      <p:pic>
        <p:nvPicPr>
          <p:cNvPr id="14" name="Image 13">
            <a:extLst>
              <a:ext uri="{FF2B5EF4-FFF2-40B4-BE49-F238E27FC236}">
                <a16:creationId xmlns:a16="http://schemas.microsoft.com/office/drawing/2014/main" id="{41272E9D-BA50-DF00-36CA-577D7EC4B01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560781" y="9041884"/>
            <a:ext cx="4008321" cy="1038741"/>
          </a:xfrm>
          <a:prstGeom prst="rect">
            <a:avLst/>
          </a:prstGeom>
        </p:spPr>
      </p:pic>
      <p:sp>
        <p:nvSpPr>
          <p:cNvPr id="15" name="Rectangle 14">
            <a:extLst>
              <a:ext uri="{FF2B5EF4-FFF2-40B4-BE49-F238E27FC236}">
                <a16:creationId xmlns:a16="http://schemas.microsoft.com/office/drawing/2014/main" id="{FD502F37-B0F7-09AE-ACC7-1E85F3A7AFDC}"/>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6</a:t>
            </a:fld>
            <a:endParaRPr lang="fr-FR" dirty="0">
              <a:solidFill>
                <a:srgbClr val="207283"/>
              </a:solidFill>
            </a:endParaRPr>
          </a:p>
        </p:txBody>
      </p:sp>
      <p:sp>
        <p:nvSpPr>
          <p:cNvPr id="21" name="Rectangle 20">
            <a:extLst>
              <a:ext uri="{FF2B5EF4-FFF2-40B4-BE49-F238E27FC236}">
                <a16:creationId xmlns:a16="http://schemas.microsoft.com/office/drawing/2014/main" id="{E7C93886-C5BD-5007-B427-6FCE7DE99F51}"/>
              </a:ext>
            </a:extLst>
          </p:cNvPr>
          <p:cNvSpPr/>
          <p:nvPr/>
        </p:nvSpPr>
        <p:spPr>
          <a:xfrm>
            <a:off x="699646" y="1335933"/>
            <a:ext cx="6009207" cy="2477601"/>
          </a:xfrm>
          <a:prstGeom prst="rect">
            <a:avLst/>
          </a:prstGeom>
        </p:spPr>
        <p:txBody>
          <a:bodyPr wrap="square">
            <a:spAutoFit/>
          </a:bodyPr>
          <a:lstStyle/>
          <a:p>
            <a:r>
              <a:rPr lang="fr-FR" b="1" dirty="0">
                <a:solidFill>
                  <a:srgbClr val="1CB4B3"/>
                </a:solidFill>
                <a:latin typeface="+mn-lt"/>
              </a:rPr>
              <a:t>Le cas des cotisations vieillesse et chômage</a:t>
            </a:r>
          </a:p>
          <a:p>
            <a:pPr>
              <a:spcBef>
                <a:spcPts val="600"/>
              </a:spcBef>
            </a:pPr>
            <a:r>
              <a:rPr lang="fr-FR" sz="1300" dirty="0">
                <a:latin typeface="+mn-lt"/>
              </a:rPr>
              <a:t>Les cotisations vieillesse n'ouvrent aucun droit à revalorisation de la retraite, même en cas de rupture du contrat de travail, si vous bénéficiez du dispositif emploi retraite intégral ou plafonné, exception faite des personnes ayant opté pour une retraite progressive.</a:t>
            </a:r>
          </a:p>
          <a:p>
            <a:pPr>
              <a:spcBef>
                <a:spcPts val="600"/>
              </a:spcBef>
            </a:pPr>
            <a:r>
              <a:rPr lang="fr-FR" sz="1300" dirty="0">
                <a:latin typeface="+mn-lt"/>
              </a:rPr>
              <a:t>En revanche, si les cotisations vieillesse sont versées auprès d'un régime qui ne verse aucune pension retraite, le cotisant peut alors acquérir des droits à la retraite. </a:t>
            </a:r>
          </a:p>
          <a:p>
            <a:pPr>
              <a:spcBef>
                <a:spcPts val="600"/>
              </a:spcBef>
            </a:pPr>
            <a:r>
              <a:rPr lang="fr-FR" sz="1300" dirty="0">
                <a:latin typeface="+mn-lt"/>
              </a:rPr>
              <a:t>Ce dernier point s'applique en cas de prise en compte d'une activité avant 2015. </a:t>
            </a:r>
          </a:p>
          <a:p>
            <a:pPr>
              <a:spcBef>
                <a:spcPts val="600"/>
              </a:spcBef>
            </a:pPr>
            <a:r>
              <a:rPr lang="fr-FR" sz="1300" dirty="0">
                <a:latin typeface="+mn-lt"/>
              </a:rPr>
              <a:t>Au même titre, les cotisations chômage n'ouvrent aucun droit aux allocations de retour à l'emploi, quel que soit le motif de rupture du contrat de travail.</a:t>
            </a:r>
          </a:p>
        </p:txBody>
      </p:sp>
      <p:sp>
        <p:nvSpPr>
          <p:cNvPr id="25" name="Rectangle 24">
            <a:extLst>
              <a:ext uri="{FF2B5EF4-FFF2-40B4-BE49-F238E27FC236}">
                <a16:creationId xmlns:a16="http://schemas.microsoft.com/office/drawing/2014/main" id="{8D25906A-EEE5-883F-0748-762156930286}"/>
              </a:ext>
            </a:extLst>
          </p:cNvPr>
          <p:cNvSpPr>
            <a:spLocks noChangeAspect="1"/>
          </p:cNvSpPr>
          <p:nvPr/>
        </p:nvSpPr>
        <p:spPr>
          <a:xfrm>
            <a:off x="247330" y="230681"/>
            <a:ext cx="7559675" cy="618631"/>
          </a:xfrm>
          <a:prstGeom prst="rect">
            <a:avLst/>
          </a:prstGeom>
        </p:spPr>
        <p:txBody>
          <a:bodyPr wrap="square">
            <a:spAutoFit/>
          </a:bodyPr>
          <a:lstStyle/>
          <a:p>
            <a:pPr algn="l" defTabSz="336550" rtl="0" eaLnBrk="0" fontAlgn="base" hangingPunct="0">
              <a:lnSpc>
                <a:spcPct val="90000"/>
              </a:lnSpc>
              <a:spcBef>
                <a:spcPct val="0"/>
              </a:spcBef>
              <a:spcAft>
                <a:spcPct val="0"/>
              </a:spcAft>
              <a:buClr>
                <a:srgbClr val="000000"/>
              </a:buClr>
              <a:buSzPct val="100000"/>
              <a:buFont typeface="Times New Roman" panose="02020603050405020304" pitchFamily="18" charset="0"/>
            </a:pPr>
            <a: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t>Cumul Emploi Retraite et</a:t>
            </a:r>
            <a:b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br>
            <a:r>
              <a:rPr lang="fr-FR" sz="1900" b="1" spc="-30" dirty="0">
                <a:solidFill>
                  <a:srgbClr val="EE9F35"/>
                </a:solidFill>
                <a:latin typeface="Calibri" panose="020F0502020204030204" pitchFamily="34" charset="0"/>
                <a:ea typeface="MS PGothic" panose="020B0600070205080204" pitchFamily="34" charset="-128"/>
                <a:cs typeface="Calibri" panose="020F0502020204030204" pitchFamily="34" charset="0"/>
              </a:rPr>
              <a:t>cotisations salariales ou patronales </a:t>
            </a:r>
          </a:p>
        </p:txBody>
      </p:sp>
    </p:spTree>
    <p:extLst>
      <p:ext uri="{BB962C8B-B14F-4D97-AF65-F5344CB8AC3E}">
        <p14:creationId xmlns:p14="http://schemas.microsoft.com/office/powerpoint/2010/main" val="93719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A2770846-D637-EE56-45CF-58035F135064}"/>
              </a:ext>
            </a:extLst>
          </p:cNvPr>
          <p:cNvPicPr>
            <a:picLocks noChangeAspect="1"/>
          </p:cNvPicPr>
          <p:nvPr/>
        </p:nvPicPr>
        <p:blipFill>
          <a:blip r:embed="rId2"/>
          <a:stretch>
            <a:fillRect/>
          </a:stretch>
        </p:blipFill>
        <p:spPr>
          <a:xfrm>
            <a:off x="-17919" y="0"/>
            <a:ext cx="7592315" cy="1637558"/>
          </a:xfrm>
          <a:prstGeom prst="rect">
            <a:avLst/>
          </a:prstGeom>
        </p:spPr>
      </p:pic>
      <p:sp>
        <p:nvSpPr>
          <p:cNvPr id="12" name="Rectangle 11">
            <a:extLst>
              <a:ext uri="{FF2B5EF4-FFF2-40B4-BE49-F238E27FC236}">
                <a16:creationId xmlns:a16="http://schemas.microsoft.com/office/drawing/2014/main" id="{2189F0BE-BF61-5599-16AB-891895CE9097}"/>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7</a:t>
            </a:fld>
            <a:endParaRPr lang="fr-FR" dirty="0">
              <a:solidFill>
                <a:srgbClr val="207283"/>
              </a:solidFill>
            </a:endParaRPr>
          </a:p>
        </p:txBody>
      </p:sp>
      <p:sp>
        <p:nvSpPr>
          <p:cNvPr id="14" name="Rectangle 2">
            <a:extLst>
              <a:ext uri="{FF2B5EF4-FFF2-40B4-BE49-F238E27FC236}">
                <a16:creationId xmlns:a16="http://schemas.microsoft.com/office/drawing/2014/main" id="{C0DA8962-C229-30D5-0C4F-3915E33148CE}"/>
              </a:ext>
            </a:extLst>
          </p:cNvPr>
          <p:cNvSpPr txBox="1">
            <a:spLocks noChangeArrowheads="1"/>
          </p:cNvSpPr>
          <p:nvPr/>
        </p:nvSpPr>
        <p:spPr>
          <a:xfrm>
            <a:off x="2082284" y="1200350"/>
            <a:ext cx="6800850" cy="1804585"/>
          </a:xfrm>
          <a:prstGeom prst="rect">
            <a:avLst/>
          </a:prstGeom>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endParaRPr lang="fr-FR" sz="3200" b="1" dirty="0">
              <a:solidFill>
                <a:schemeClr val="bg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5CA8F45-0874-4A1A-8207-09C98ACEC567}"/>
              </a:ext>
            </a:extLst>
          </p:cNvPr>
          <p:cNvSpPr/>
          <p:nvPr/>
        </p:nvSpPr>
        <p:spPr>
          <a:xfrm>
            <a:off x="424153" y="341784"/>
            <a:ext cx="7191558" cy="1421928"/>
          </a:xfrm>
          <a:prstGeom prst="rect">
            <a:avLst/>
          </a:prstGeom>
        </p:spPr>
        <p:txBody>
          <a:bodyPr wrap="square">
            <a:spAutoFit/>
          </a:bodyPr>
          <a:lstStyle/>
          <a:p>
            <a:pPr algn="l" defTabSz="336550" rtl="0" eaLnBrk="0" fontAlgn="base" hangingPunct="0">
              <a:lnSpc>
                <a:spcPct val="90000"/>
              </a:lnSpc>
              <a:spcBef>
                <a:spcPct val="0"/>
              </a:spcBef>
              <a:spcAft>
                <a:spcPct val="0"/>
              </a:spcAft>
              <a:buClr>
                <a:srgbClr val="000000"/>
              </a:buClr>
              <a:buSzPct val="100000"/>
            </a:pPr>
            <a:r>
              <a:rPr lang="fr-FR" sz="3200" b="1" dirty="0">
                <a:solidFill>
                  <a:srgbClr val="EE9F35"/>
                </a:solidFill>
                <a:latin typeface="Calibri" panose="020F0502020204030204" pitchFamily="34" charset="0"/>
                <a:ea typeface="MS PGothic" panose="020B0600070205080204" pitchFamily="34" charset="-128"/>
                <a:cs typeface="Calibri" panose="020F0502020204030204" pitchFamily="34" charset="0"/>
              </a:rPr>
              <a:t>Cumulez votre retraite et un emploi auprès de votre ancien employeur </a:t>
            </a:r>
          </a:p>
          <a:p>
            <a:pPr algn="l" defTabSz="336550" rtl="0" eaLnBrk="0" fontAlgn="base" hangingPunct="0">
              <a:lnSpc>
                <a:spcPct val="90000"/>
              </a:lnSpc>
              <a:spcBef>
                <a:spcPct val="0"/>
              </a:spcBef>
              <a:spcAft>
                <a:spcPct val="0"/>
              </a:spcAft>
              <a:buClr>
                <a:srgbClr val="000000"/>
              </a:buClr>
              <a:buSzPct val="100000"/>
              <a:buFont typeface="Times New Roman" panose="02020603050405020304" pitchFamily="18" charset="0"/>
            </a:pPr>
            <a:r>
              <a:rPr lang="fr-FR" sz="3200" b="1" dirty="0">
                <a:solidFill>
                  <a:srgbClr val="EE9F35"/>
                </a:solidFill>
                <a:latin typeface="Calibri" panose="020F0502020204030204" pitchFamily="34" charset="0"/>
                <a:ea typeface="MS PGothic" panose="020B0600070205080204" pitchFamily="34" charset="-128"/>
                <a:cs typeface="Calibri" panose="020F0502020204030204" pitchFamily="34" charset="0"/>
              </a:rPr>
              <a:t> </a:t>
            </a:r>
          </a:p>
        </p:txBody>
      </p:sp>
      <p:sp>
        <p:nvSpPr>
          <p:cNvPr id="22" name="Rectangle 21">
            <a:extLst>
              <a:ext uri="{FF2B5EF4-FFF2-40B4-BE49-F238E27FC236}">
                <a16:creationId xmlns:a16="http://schemas.microsoft.com/office/drawing/2014/main" id="{FC7C6464-FD6D-8BE3-EEF9-CFBB2D532E7B}"/>
              </a:ext>
            </a:extLst>
          </p:cNvPr>
          <p:cNvSpPr/>
          <p:nvPr/>
        </p:nvSpPr>
        <p:spPr>
          <a:xfrm>
            <a:off x="699646" y="1918546"/>
            <a:ext cx="6356792" cy="6848029"/>
          </a:xfrm>
          <a:prstGeom prst="rect">
            <a:avLst/>
          </a:prstGeom>
        </p:spPr>
        <p:txBody>
          <a:bodyPr wrap="square">
            <a:spAutoFit/>
          </a:bodyPr>
          <a:lstStyle/>
          <a:p>
            <a:pPr>
              <a:spcBef>
                <a:spcPts val="600"/>
              </a:spcBef>
            </a:pPr>
            <a:r>
              <a:rPr lang="fr-FR" sz="1600" b="1" i="1" dirty="0">
                <a:solidFill>
                  <a:srgbClr val="EE9F35"/>
                </a:solidFill>
                <a:latin typeface="+mn-lt"/>
              </a:rPr>
              <a:t>Après votre départ à la retraite, vous avez la possibilité de retravailler pour votre ancien employeur, dans le cadre du cumul emploi-retraite. </a:t>
            </a:r>
          </a:p>
          <a:p>
            <a:pPr>
              <a:spcBef>
                <a:spcPts val="600"/>
              </a:spcBef>
            </a:pPr>
            <a:r>
              <a:rPr lang="fr-FR" sz="1600" b="1" i="1" dirty="0">
                <a:solidFill>
                  <a:srgbClr val="EE9F35"/>
                </a:solidFill>
                <a:latin typeface="+mn-lt"/>
              </a:rPr>
              <a:t>Que ce soit en contrat salarié directement, ou en portage salarial, vous devez néanmoins respecter certaines conditions.</a:t>
            </a:r>
          </a:p>
          <a:p>
            <a:pPr>
              <a:spcBef>
                <a:spcPts val="600"/>
              </a:spcBef>
            </a:pPr>
            <a:endParaRPr lang="fr-FR" sz="1400" dirty="0">
              <a:latin typeface="+mn-lt"/>
            </a:endParaRPr>
          </a:p>
          <a:p>
            <a:endParaRPr lang="fr-FR" sz="1400" dirty="0">
              <a:latin typeface="+mn-lt"/>
            </a:endParaRPr>
          </a:p>
          <a:p>
            <a:pPr>
              <a:spcAft>
                <a:spcPts val="600"/>
              </a:spcAft>
            </a:pPr>
            <a:r>
              <a:rPr lang="fr-FR" b="1" dirty="0">
                <a:solidFill>
                  <a:srgbClr val="1CB4B3"/>
                </a:solidFill>
                <a:latin typeface="+mn-lt"/>
              </a:rPr>
              <a:t>À quelles conditions reprendre un emploi auprès de votre ancien employeur ?</a:t>
            </a:r>
          </a:p>
          <a:p>
            <a:r>
              <a:rPr lang="fr-FR" sz="1400" dirty="0">
                <a:latin typeface="+mn-lt"/>
              </a:rPr>
              <a:t>Il est tout à fait possible de cumuler retraite et emploi. Si votre ancien employeur vous le propose, vous devez cependant vous affranchir de quelques obligations. </a:t>
            </a:r>
          </a:p>
          <a:p>
            <a:pPr>
              <a:spcBef>
                <a:spcPts val="400"/>
              </a:spcBef>
            </a:pPr>
            <a:r>
              <a:rPr lang="fr-FR" sz="1400" i="1" dirty="0">
                <a:latin typeface="+mn-lt"/>
              </a:rPr>
              <a:t>Avant tout, vous devez avoir cessé votre activité salariée. </a:t>
            </a:r>
          </a:p>
          <a:p>
            <a:pPr marL="108000" indent="-108000">
              <a:spcBef>
                <a:spcPts val="400"/>
              </a:spcBef>
              <a:buFont typeface="Arial" panose="020B0604020202020204" pitchFamily="34" charset="0"/>
              <a:buChar char="•"/>
            </a:pPr>
            <a:r>
              <a:rPr lang="fr-FR" sz="1400" i="1" dirty="0">
                <a:latin typeface="+mn-lt"/>
              </a:rPr>
              <a:t>Si vous percevez vos pensions de retraite à taux plein, vous pouvez cumuler intégralement votre retraite et votre nouveau salaire. </a:t>
            </a:r>
          </a:p>
          <a:p>
            <a:pPr marL="108000" indent="-108000">
              <a:spcBef>
                <a:spcPts val="400"/>
              </a:spcBef>
              <a:buFont typeface="Arial" panose="020B0604020202020204" pitchFamily="34" charset="0"/>
              <a:buChar char="•"/>
            </a:pPr>
            <a:r>
              <a:rPr lang="fr-FR" sz="1400" i="1" dirty="0">
                <a:latin typeface="+mn-lt"/>
              </a:rPr>
              <a:t>Si vous n'avez pas liquidé l'ensemble de vos droits à la retraite, le cumul du salaire de votre nouvel emploi et de vos pensions de retraite doit être égale ou inférieure</a:t>
            </a:r>
            <a:br>
              <a:rPr lang="fr-FR" sz="1400" i="1" dirty="0">
                <a:latin typeface="+mn-lt"/>
              </a:rPr>
            </a:br>
            <a:r>
              <a:rPr lang="fr-FR" sz="1400" i="1" dirty="0">
                <a:latin typeface="+mn-lt"/>
              </a:rPr>
              <a:t>à la moyenne mensuelle de vos trois derniers salaires (ou 160% maximum du SMIC, si cela est plus avantageux). </a:t>
            </a:r>
          </a:p>
          <a:p>
            <a:pPr>
              <a:spcBef>
                <a:spcPts val="600"/>
              </a:spcBef>
            </a:pPr>
            <a:r>
              <a:rPr lang="fr-FR" sz="1400" dirty="0">
                <a:latin typeface="+mn-lt"/>
              </a:rPr>
              <a:t>Pour bénéficier du cumul, il est impératif de notifier la reprise d'activité à votre caisse de retraite, en lui faisant parvenir :</a:t>
            </a:r>
          </a:p>
          <a:p>
            <a:pPr>
              <a:spcBef>
                <a:spcPts val="600"/>
              </a:spcBef>
            </a:pPr>
            <a:r>
              <a:rPr lang="fr-FR" sz="1400" dirty="0">
                <a:latin typeface="+mn-lt"/>
              </a:rPr>
              <a:t>une attestation écrite de cessation d'activité et,</a:t>
            </a:r>
            <a:br>
              <a:rPr lang="fr-FR" sz="1400" dirty="0">
                <a:latin typeface="+mn-lt"/>
              </a:rPr>
            </a:br>
            <a:r>
              <a:rPr lang="fr-FR" sz="1400" dirty="0">
                <a:latin typeface="+mn-lt"/>
              </a:rPr>
              <a:t>les copies des trois derniers bulletins de paie reçus avant la cessation d'activité.</a:t>
            </a:r>
          </a:p>
          <a:p>
            <a:pPr>
              <a:spcBef>
                <a:spcPts val="600"/>
              </a:spcBef>
            </a:pPr>
            <a:r>
              <a:rPr lang="fr-FR" sz="1400" dirty="0">
                <a:latin typeface="+mn-lt"/>
              </a:rPr>
              <a:t>Si vous souhaitez travailler chez votre ancien employeur et que vous percevez la retraite à taux plein, aucune restriction n'existe. </a:t>
            </a:r>
          </a:p>
          <a:p>
            <a:pPr>
              <a:spcBef>
                <a:spcPts val="600"/>
              </a:spcBef>
            </a:pPr>
            <a:r>
              <a:rPr lang="fr-FR" sz="1400" dirty="0">
                <a:latin typeface="+mn-lt"/>
              </a:rPr>
              <a:t>Néanmoins, si vous percevez la retraite à taux partiel, vous devez respecter un délai de carence de 6 mois, entre la cessation de votre activité et la signature de votre nouveau contrat de travail, sous peine de voir suspendues le versement de vos pensions de retraite.</a:t>
            </a:r>
          </a:p>
        </p:txBody>
      </p:sp>
    </p:spTree>
    <p:extLst>
      <p:ext uri="{BB962C8B-B14F-4D97-AF65-F5344CB8AC3E}">
        <p14:creationId xmlns:p14="http://schemas.microsoft.com/office/powerpoint/2010/main" val="48459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B34EB1E9-D50A-1895-4413-A705FDC9003A}"/>
              </a:ext>
            </a:extLst>
          </p:cNvPr>
          <p:cNvPicPr>
            <a:picLocks noChangeAspect="1"/>
          </p:cNvPicPr>
          <p:nvPr/>
        </p:nvPicPr>
        <p:blipFill>
          <a:blip r:embed="rId2"/>
          <a:stretch>
            <a:fillRect/>
          </a:stretch>
        </p:blipFill>
        <p:spPr>
          <a:xfrm>
            <a:off x="-17919" y="0"/>
            <a:ext cx="4539269" cy="979058"/>
          </a:xfrm>
          <a:prstGeom prst="rect">
            <a:avLst/>
          </a:prstGeom>
        </p:spPr>
      </p:pic>
      <p:sp>
        <p:nvSpPr>
          <p:cNvPr id="15" name="Rectangle 14">
            <a:extLst>
              <a:ext uri="{FF2B5EF4-FFF2-40B4-BE49-F238E27FC236}">
                <a16:creationId xmlns:a16="http://schemas.microsoft.com/office/drawing/2014/main" id="{9F7AC5DA-36C2-81AF-1726-D1610238EB81}"/>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8</a:t>
            </a:fld>
            <a:endParaRPr lang="fr-FR" dirty="0">
              <a:solidFill>
                <a:srgbClr val="207283"/>
              </a:solidFill>
            </a:endParaRPr>
          </a:p>
        </p:txBody>
      </p:sp>
      <p:sp>
        <p:nvSpPr>
          <p:cNvPr id="20" name="Rectangle 19">
            <a:extLst>
              <a:ext uri="{FF2B5EF4-FFF2-40B4-BE49-F238E27FC236}">
                <a16:creationId xmlns:a16="http://schemas.microsoft.com/office/drawing/2014/main" id="{5202513E-1150-F0F3-B728-241945985683}"/>
              </a:ext>
            </a:extLst>
          </p:cNvPr>
          <p:cNvSpPr>
            <a:spLocks noChangeAspect="1"/>
          </p:cNvSpPr>
          <p:nvPr/>
        </p:nvSpPr>
        <p:spPr>
          <a:xfrm>
            <a:off x="247330" y="230681"/>
            <a:ext cx="7559675" cy="881780"/>
          </a:xfrm>
          <a:prstGeom prst="rect">
            <a:avLst/>
          </a:prstGeom>
        </p:spPr>
        <p:txBody>
          <a:bodyPr wrap="square">
            <a:spAutoFit/>
          </a:bodyPr>
          <a:lstStyle/>
          <a:p>
            <a:pPr algn="l" defTabSz="336550" rtl="0" eaLnBrk="0" fontAlgn="base" hangingPunct="0">
              <a:lnSpc>
                <a:spcPct val="90000"/>
              </a:lnSpc>
              <a:spcBef>
                <a:spcPct val="0"/>
              </a:spcBef>
              <a:spcAft>
                <a:spcPct val="0"/>
              </a:spcAft>
              <a:buClr>
                <a:srgbClr val="000000"/>
              </a:buClr>
              <a:buSzPct val="100000"/>
            </a:pPr>
            <a: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t>Cumulez votre retraite et un emploi</a:t>
            </a:r>
            <a:b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br>
            <a:r>
              <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rPr>
              <a:t>auprès de votre ancien employeur </a:t>
            </a:r>
          </a:p>
          <a:p>
            <a:pPr algn="l" defTabSz="336550" rtl="0" eaLnBrk="0" fontAlgn="base" hangingPunct="0">
              <a:lnSpc>
                <a:spcPct val="90000"/>
              </a:lnSpc>
              <a:spcBef>
                <a:spcPct val="0"/>
              </a:spcBef>
              <a:spcAft>
                <a:spcPct val="0"/>
              </a:spcAft>
              <a:buClr>
                <a:srgbClr val="000000"/>
              </a:buClr>
              <a:buSzPct val="100000"/>
              <a:buFont typeface="Times New Roman" panose="02020603050405020304" pitchFamily="18" charset="0"/>
            </a:pPr>
            <a:endParaRPr lang="fr-FR" sz="1900" b="1" dirty="0">
              <a:solidFill>
                <a:srgbClr val="EE9F35"/>
              </a:solidFill>
              <a:latin typeface="Calibri" panose="020F0502020204030204" pitchFamily="34" charset="0"/>
              <a:ea typeface="MS PGothic" panose="020B0600070205080204" pitchFamily="34" charset="-128"/>
              <a:cs typeface="Calibri" panose="020F0502020204030204" pitchFamily="34" charset="0"/>
            </a:endParaRPr>
          </a:p>
        </p:txBody>
      </p:sp>
      <p:sp>
        <p:nvSpPr>
          <p:cNvPr id="24" name="Rectangle 23">
            <a:extLst>
              <a:ext uri="{FF2B5EF4-FFF2-40B4-BE49-F238E27FC236}">
                <a16:creationId xmlns:a16="http://schemas.microsoft.com/office/drawing/2014/main" id="{8313A54F-7B8D-6859-4B19-D0E2BF35C8E4}"/>
              </a:ext>
            </a:extLst>
          </p:cNvPr>
          <p:cNvSpPr/>
          <p:nvPr/>
        </p:nvSpPr>
        <p:spPr>
          <a:xfrm>
            <a:off x="699645" y="1343135"/>
            <a:ext cx="6009207" cy="5293757"/>
          </a:xfrm>
          <a:prstGeom prst="rect">
            <a:avLst/>
          </a:prstGeom>
        </p:spPr>
        <p:txBody>
          <a:bodyPr wrap="square">
            <a:spAutoFit/>
          </a:bodyPr>
          <a:lstStyle/>
          <a:p>
            <a:pPr>
              <a:spcBef>
                <a:spcPts val="600"/>
              </a:spcBef>
            </a:pPr>
            <a:r>
              <a:rPr lang="fr-FR" b="1" dirty="0">
                <a:solidFill>
                  <a:srgbClr val="1CB4B3"/>
                </a:solidFill>
                <a:latin typeface="+mn-lt"/>
              </a:rPr>
              <a:t>Les types de contrat possibles</a:t>
            </a:r>
          </a:p>
          <a:p>
            <a:pPr>
              <a:spcBef>
                <a:spcPts val="400"/>
              </a:spcBef>
            </a:pPr>
            <a:r>
              <a:rPr lang="fr-FR" sz="1400" i="1" dirty="0">
                <a:latin typeface="+mn-lt"/>
              </a:rPr>
              <a:t>Une fois les démarches de déclaration de reprise d'activité auprès de votre caisse de retraite effectuées, vous pouvez reprendre une activité auprès de votre ancien employeur :</a:t>
            </a:r>
          </a:p>
          <a:p>
            <a:pPr marL="108000" indent="-108000">
              <a:spcBef>
                <a:spcPts val="400"/>
              </a:spcBef>
              <a:buFont typeface="Arial" panose="020B0604020202020204" pitchFamily="34" charset="0"/>
              <a:buChar char="•"/>
            </a:pPr>
            <a:r>
              <a:rPr lang="fr-FR" sz="1400" i="1" dirty="0">
                <a:latin typeface="+mn-lt"/>
              </a:rPr>
              <a:t>en signant un nouveau contrat de travail (CDD, CDI) ou,</a:t>
            </a:r>
          </a:p>
          <a:p>
            <a:pPr marL="108000" indent="-108000">
              <a:spcBef>
                <a:spcPts val="400"/>
              </a:spcBef>
              <a:buFont typeface="Arial" panose="020B0604020202020204" pitchFamily="34" charset="0"/>
              <a:buChar char="•"/>
            </a:pPr>
            <a:r>
              <a:rPr lang="fr-FR" sz="1400" i="1" dirty="0">
                <a:latin typeface="+mn-lt"/>
              </a:rPr>
              <a:t>en optant pour le portage salarial.</a:t>
            </a:r>
          </a:p>
          <a:p>
            <a:pPr>
              <a:spcBef>
                <a:spcPts val="600"/>
              </a:spcBef>
            </a:pPr>
            <a:r>
              <a:rPr lang="fr-FR" sz="1300" dirty="0">
                <a:latin typeface="+mn-lt"/>
              </a:rPr>
              <a:t>Dans ce cas, le délai de carence de 6 mois, si les conditions mentionnées ci-avant sont remplies, doit être également respecté.</a:t>
            </a:r>
          </a:p>
          <a:p>
            <a:pPr>
              <a:spcBef>
                <a:spcPts val="600"/>
              </a:spcBef>
            </a:pPr>
            <a:r>
              <a:rPr lang="fr-FR" sz="1300" dirty="0">
                <a:latin typeface="+mn-lt"/>
              </a:rPr>
              <a:t>En cas de reprise d'emploi auprès de votre ancien employeur, la période d'essai n'est pas nécessaire, puisque le salarié/consultant en portage salarié connaît déjà l'entreprise, sauf si l'interruption d'activité dans celle-ci est longue et qu'une évolution ou un changement de poste la justifient. </a:t>
            </a:r>
          </a:p>
          <a:p>
            <a:pPr>
              <a:spcBef>
                <a:spcPts val="600"/>
              </a:spcBef>
            </a:pPr>
            <a:r>
              <a:rPr lang="fr-FR" sz="1300" dirty="0">
                <a:latin typeface="+mn-lt"/>
              </a:rPr>
              <a:t>Ce nouveau contrat de travail ne donne pas lieu à une reprise d'ancienneté. </a:t>
            </a:r>
          </a:p>
          <a:p>
            <a:pPr>
              <a:spcBef>
                <a:spcPts val="600"/>
              </a:spcBef>
            </a:pPr>
            <a:r>
              <a:rPr lang="fr-FR" sz="1300" dirty="0">
                <a:latin typeface="+mn-lt"/>
              </a:rPr>
              <a:t>Quant aux cotisations sociales, elles sont les mêmes qu'un salarié classique mais elles ne changent rien à la pension.</a:t>
            </a:r>
          </a:p>
          <a:p>
            <a:pPr>
              <a:spcBef>
                <a:spcPts val="600"/>
              </a:spcBef>
            </a:pPr>
            <a:r>
              <a:rPr lang="fr-FR" sz="1300" dirty="0">
                <a:latin typeface="+mn-lt"/>
              </a:rPr>
              <a:t> </a:t>
            </a:r>
          </a:p>
          <a:p>
            <a:pPr>
              <a:spcBef>
                <a:spcPts val="600"/>
              </a:spcBef>
            </a:pPr>
            <a:r>
              <a:rPr lang="fr-FR" b="1" dirty="0">
                <a:solidFill>
                  <a:srgbClr val="1CB4B3"/>
                </a:solidFill>
                <a:latin typeface="+mn-lt"/>
              </a:rPr>
              <a:t>Gagnez du temps en pensant au portage salarial</a:t>
            </a:r>
          </a:p>
          <a:p>
            <a:pPr>
              <a:spcBef>
                <a:spcPts val="600"/>
              </a:spcBef>
            </a:pPr>
            <a:r>
              <a:rPr lang="fr-FR" sz="1300" dirty="0">
                <a:latin typeface="+mn-lt"/>
              </a:rPr>
              <a:t>Le portage salarial vous évite la gestion de démarches administratives. </a:t>
            </a:r>
          </a:p>
          <a:p>
            <a:pPr>
              <a:spcBef>
                <a:spcPts val="600"/>
              </a:spcBef>
            </a:pPr>
            <a:r>
              <a:rPr lang="fr-FR" sz="1300" dirty="0">
                <a:latin typeface="+mn-lt"/>
              </a:rPr>
              <a:t>Vous n'avez plus qu'à vous concentrer sur votre cœur de métier pendant les heures dédiées. Déclarations, gestion client et autres tâches sont gérées par la société de portage !</a:t>
            </a:r>
          </a:p>
        </p:txBody>
      </p:sp>
    </p:spTree>
    <p:extLst>
      <p:ext uri="{BB962C8B-B14F-4D97-AF65-F5344CB8AC3E}">
        <p14:creationId xmlns:p14="http://schemas.microsoft.com/office/powerpoint/2010/main" val="285540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4D9372A-3CA2-B6CB-3E95-17091EC142E3}"/>
              </a:ext>
            </a:extLst>
          </p:cNvPr>
          <p:cNvPicPr>
            <a:picLocks noChangeAspect="1"/>
          </p:cNvPicPr>
          <p:nvPr/>
        </p:nvPicPr>
        <p:blipFill>
          <a:blip r:embed="rId2"/>
          <a:stretch>
            <a:fillRect/>
          </a:stretch>
        </p:blipFill>
        <p:spPr>
          <a:xfrm>
            <a:off x="-4861" y="1147"/>
            <a:ext cx="7416800" cy="2222500"/>
          </a:xfrm>
          <a:prstGeom prst="rect">
            <a:avLst/>
          </a:prstGeom>
        </p:spPr>
      </p:pic>
      <p:sp>
        <p:nvSpPr>
          <p:cNvPr id="6" name="Rectangle 5">
            <a:extLst>
              <a:ext uri="{FF2B5EF4-FFF2-40B4-BE49-F238E27FC236}">
                <a16:creationId xmlns:a16="http://schemas.microsoft.com/office/drawing/2014/main" id="{B5ECF878-A975-CFFC-698C-D0EB5CE461E1}"/>
              </a:ext>
            </a:extLst>
          </p:cNvPr>
          <p:cNvSpPr/>
          <p:nvPr/>
        </p:nvSpPr>
        <p:spPr>
          <a:xfrm>
            <a:off x="-4857" y="9641099"/>
            <a:ext cx="7559675" cy="261610"/>
          </a:xfrm>
          <a:prstGeom prst="rect">
            <a:avLst/>
          </a:prstGeom>
        </p:spPr>
        <p:txBody>
          <a:bodyPr wrap="square">
            <a:spAutoFit/>
          </a:bodyPr>
          <a:lstStyle/>
          <a:p>
            <a:pPr algn="ctr"/>
            <a:fld id="{EC1F9E78-4991-3A44-AE58-294D2511390A}" type="slidenum">
              <a:rPr lang="en-US" sz="1050" smtClean="0">
                <a:solidFill>
                  <a:srgbClr val="207283"/>
                </a:solidFill>
              </a:rPr>
              <a:t>9</a:t>
            </a:fld>
            <a:endParaRPr lang="fr-FR" dirty="0">
              <a:solidFill>
                <a:srgbClr val="207283"/>
              </a:solidFill>
            </a:endParaRPr>
          </a:p>
        </p:txBody>
      </p:sp>
      <p:sp>
        <p:nvSpPr>
          <p:cNvPr id="7" name="Rectangle 2">
            <a:extLst>
              <a:ext uri="{FF2B5EF4-FFF2-40B4-BE49-F238E27FC236}">
                <a16:creationId xmlns:a16="http://schemas.microsoft.com/office/drawing/2014/main" id="{A0017E65-39B5-DC7D-316B-66FF435BB4E8}"/>
              </a:ext>
            </a:extLst>
          </p:cNvPr>
          <p:cNvSpPr txBox="1">
            <a:spLocks noChangeArrowheads="1"/>
          </p:cNvSpPr>
          <p:nvPr/>
        </p:nvSpPr>
        <p:spPr>
          <a:xfrm>
            <a:off x="2082284" y="1200350"/>
            <a:ext cx="6800850" cy="1804585"/>
          </a:xfrm>
          <a:prstGeom prst="rect">
            <a:avLst/>
          </a:prstGeom>
        </p:spPr>
        <p:txBody>
          <a:bodyPr/>
          <a:lstStyle>
            <a:lvl1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mj-lt"/>
                <a:ea typeface="MS PGothic" panose="020B0600070205080204" pitchFamily="34" charset="-128"/>
                <a:cs typeface="+mj-cs"/>
              </a:defRPr>
            </a:lvl1pPr>
            <a:lvl2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2pPr>
            <a:lvl3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3pPr>
            <a:lvl4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4pPr>
            <a:lvl5pPr algn="ctr" defTabSz="336550"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charset="0"/>
                <a:ea typeface="MS PGothic" panose="020B0600070205080204" pitchFamily="34" charset="-128"/>
                <a:cs typeface="DIN" charset="0"/>
              </a:defRPr>
            </a:lvl5pPr>
            <a:lvl6pPr marL="1885699"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6pPr>
            <a:lvl7pPr marL="2228553"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7pPr>
            <a:lvl8pPr marL="2571407"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8pPr>
            <a:lvl9pPr marL="2914261" indent="-171427" algn="ctr" defTabSz="336902" rtl="0" fontAlgn="base" hangingPunct="0">
              <a:lnSpc>
                <a:spcPct val="93000"/>
              </a:lnSpc>
              <a:spcBef>
                <a:spcPct val="0"/>
              </a:spcBef>
              <a:spcAft>
                <a:spcPct val="0"/>
              </a:spcAft>
              <a:buClr>
                <a:srgbClr val="000000"/>
              </a:buClr>
              <a:buSzPct val="100000"/>
              <a:buFont typeface="Times New Roman" charset="0"/>
              <a:defRPr sz="3300">
                <a:solidFill>
                  <a:srgbClr val="000000"/>
                </a:solidFill>
                <a:latin typeface="Arial" charset="0"/>
                <a:ea typeface="ＭＳ Ｐゴシック" charset="0"/>
                <a:cs typeface="DIN" charset="0"/>
              </a:defRPr>
            </a:lvl9pPr>
          </a:lstStyle>
          <a:p>
            <a:pPr algn="l"/>
            <a:endParaRPr lang="fr-FR"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002677C-AD27-63A9-F27C-6C9A43F8E9C8}"/>
              </a:ext>
            </a:extLst>
          </p:cNvPr>
          <p:cNvSpPr/>
          <p:nvPr/>
        </p:nvSpPr>
        <p:spPr>
          <a:xfrm>
            <a:off x="424153" y="392112"/>
            <a:ext cx="7191558" cy="2308324"/>
          </a:xfrm>
          <a:prstGeom prst="rect">
            <a:avLst/>
          </a:prstGeom>
        </p:spPr>
        <p:txBody>
          <a:bodyPr wrap="square">
            <a:spAutoFit/>
          </a:bodyPr>
          <a:lstStyle/>
          <a:p>
            <a:pPr algn="l" defTabSz="336550" rtl="0" eaLnBrk="0" fontAlgn="base" hangingPunct="0">
              <a:lnSpc>
                <a:spcPct val="90000"/>
              </a:lnSpc>
              <a:spcBef>
                <a:spcPct val="0"/>
              </a:spcBef>
              <a:spcAft>
                <a:spcPct val="0"/>
              </a:spcAft>
              <a:buClr>
                <a:srgbClr val="000000"/>
              </a:buClr>
              <a:buSzPct val="100000"/>
            </a:pPr>
            <a:r>
              <a:rPr lang="fr-FR" sz="3200" b="1" dirty="0">
                <a:solidFill>
                  <a:srgbClr val="EE9F35"/>
                </a:solidFill>
                <a:latin typeface="Calibri" panose="020F0502020204030204" pitchFamily="34" charset="0"/>
                <a:ea typeface="MS PGothic" panose="020B0600070205080204" pitchFamily="34" charset="-128"/>
                <a:cs typeface="Calibri" panose="020F0502020204030204" pitchFamily="34" charset="0"/>
              </a:rPr>
              <a:t>Ancien Salarié du Régime Général, comment cumuler votre retraite</a:t>
            </a:r>
            <a:br>
              <a:rPr lang="fr-FR" sz="3200" b="1" dirty="0">
                <a:solidFill>
                  <a:srgbClr val="EE9F35"/>
                </a:solidFill>
                <a:latin typeface="Calibri" panose="020F0502020204030204" pitchFamily="34" charset="0"/>
                <a:ea typeface="MS PGothic" panose="020B0600070205080204" pitchFamily="34" charset="-128"/>
                <a:cs typeface="Calibri" panose="020F0502020204030204" pitchFamily="34" charset="0"/>
              </a:rPr>
            </a:br>
            <a:r>
              <a:rPr lang="fr-FR" sz="3200" b="1" dirty="0">
                <a:solidFill>
                  <a:srgbClr val="EE9F35"/>
                </a:solidFill>
                <a:latin typeface="Calibri" panose="020F0502020204030204" pitchFamily="34" charset="0"/>
                <a:ea typeface="MS PGothic" panose="020B0600070205080204" pitchFamily="34" charset="-128"/>
                <a:cs typeface="Calibri" panose="020F0502020204030204" pitchFamily="34" charset="0"/>
              </a:rPr>
              <a:t>et un emploi.</a:t>
            </a:r>
          </a:p>
          <a:p>
            <a:pPr algn="l" defTabSz="336550" rtl="0" eaLnBrk="0" fontAlgn="base" hangingPunct="0">
              <a:lnSpc>
                <a:spcPct val="90000"/>
              </a:lnSpc>
              <a:spcBef>
                <a:spcPct val="0"/>
              </a:spcBef>
              <a:spcAft>
                <a:spcPct val="0"/>
              </a:spcAft>
              <a:buClr>
                <a:srgbClr val="000000"/>
              </a:buClr>
              <a:buSzPct val="100000"/>
            </a:pPr>
            <a:endParaRPr lang="fr-FR" sz="3200" b="1" dirty="0">
              <a:solidFill>
                <a:srgbClr val="EE9F35"/>
              </a:solidFill>
              <a:latin typeface="Calibri" panose="020F0502020204030204" pitchFamily="34" charset="0"/>
              <a:ea typeface="MS PGothic" panose="020B0600070205080204" pitchFamily="34" charset="-128"/>
              <a:cs typeface="Calibri" panose="020F0502020204030204" pitchFamily="34" charset="0"/>
            </a:endParaRPr>
          </a:p>
          <a:p>
            <a:pPr algn="l" defTabSz="336550" rtl="0" eaLnBrk="0" fontAlgn="base" hangingPunct="0">
              <a:lnSpc>
                <a:spcPct val="90000"/>
              </a:lnSpc>
              <a:spcBef>
                <a:spcPct val="0"/>
              </a:spcBef>
              <a:spcAft>
                <a:spcPct val="0"/>
              </a:spcAft>
              <a:buClr>
                <a:srgbClr val="000000"/>
              </a:buClr>
              <a:buSzPct val="100000"/>
              <a:buFont typeface="Times New Roman" panose="02020603050405020304" pitchFamily="18" charset="0"/>
            </a:pPr>
            <a:r>
              <a:rPr lang="fr-FR" sz="3200" b="1" dirty="0">
                <a:solidFill>
                  <a:srgbClr val="EE9F35"/>
                </a:solidFill>
                <a:latin typeface="Calibri" panose="020F0502020204030204" pitchFamily="34" charset="0"/>
                <a:ea typeface="MS PGothic" panose="020B0600070205080204" pitchFamily="34" charset="-128"/>
                <a:cs typeface="Calibri" panose="020F0502020204030204" pitchFamily="34" charset="0"/>
              </a:rPr>
              <a:t> </a:t>
            </a:r>
          </a:p>
        </p:txBody>
      </p:sp>
      <p:sp>
        <p:nvSpPr>
          <p:cNvPr id="9" name="Rectangle 8">
            <a:extLst>
              <a:ext uri="{FF2B5EF4-FFF2-40B4-BE49-F238E27FC236}">
                <a16:creationId xmlns:a16="http://schemas.microsoft.com/office/drawing/2014/main" id="{16FC6C42-A0DB-827C-CF81-EB126268C426}"/>
              </a:ext>
            </a:extLst>
          </p:cNvPr>
          <p:cNvSpPr/>
          <p:nvPr/>
        </p:nvSpPr>
        <p:spPr>
          <a:xfrm>
            <a:off x="699646" y="2392190"/>
            <a:ext cx="6356792" cy="6776214"/>
          </a:xfrm>
          <a:prstGeom prst="rect">
            <a:avLst/>
          </a:prstGeom>
        </p:spPr>
        <p:txBody>
          <a:bodyPr wrap="square">
            <a:spAutoFit/>
          </a:bodyPr>
          <a:lstStyle/>
          <a:p>
            <a:pPr>
              <a:spcBef>
                <a:spcPts val="600"/>
              </a:spcBef>
            </a:pPr>
            <a:r>
              <a:rPr lang="fr-FR" sz="1600" b="1" i="1" dirty="0">
                <a:solidFill>
                  <a:srgbClr val="EE9F35"/>
                </a:solidFill>
                <a:latin typeface="+mn-lt"/>
              </a:rPr>
              <a:t>En tant que retraité, vous avez la possibilité de cumuler</a:t>
            </a:r>
            <a:br>
              <a:rPr lang="fr-FR" sz="1600" b="1" i="1" dirty="0">
                <a:solidFill>
                  <a:srgbClr val="EE9F35"/>
                </a:solidFill>
                <a:latin typeface="+mn-lt"/>
              </a:rPr>
            </a:br>
            <a:r>
              <a:rPr lang="fr-FR" sz="1600" b="1" i="1" dirty="0">
                <a:solidFill>
                  <a:srgbClr val="EE9F35"/>
                </a:solidFill>
                <a:latin typeface="+mn-lt"/>
              </a:rPr>
              <a:t>votre retraite avec la reprise d'une activité salariée. </a:t>
            </a:r>
          </a:p>
          <a:p>
            <a:pPr>
              <a:spcBef>
                <a:spcPts val="600"/>
              </a:spcBef>
            </a:pPr>
            <a:r>
              <a:rPr lang="fr-FR" sz="1600" b="1" i="1" dirty="0">
                <a:solidFill>
                  <a:srgbClr val="EE9F35"/>
                </a:solidFill>
                <a:latin typeface="+mn-lt"/>
              </a:rPr>
              <a:t>Cependant, vous devez, pour cela, respecter certaines</a:t>
            </a:r>
            <a:br>
              <a:rPr lang="fr-FR" sz="1600" b="1" i="1" dirty="0">
                <a:solidFill>
                  <a:srgbClr val="EE9F35"/>
                </a:solidFill>
                <a:latin typeface="+mn-lt"/>
              </a:rPr>
            </a:br>
            <a:r>
              <a:rPr lang="fr-FR" sz="1600" b="1" i="1" dirty="0">
                <a:solidFill>
                  <a:srgbClr val="EE9F35"/>
                </a:solidFill>
                <a:latin typeface="+mn-lt"/>
              </a:rPr>
              <a:t>conditions que nous vous expliquons en détails. </a:t>
            </a:r>
          </a:p>
          <a:p>
            <a:pPr>
              <a:spcBef>
                <a:spcPts val="600"/>
              </a:spcBef>
            </a:pPr>
            <a:endParaRPr lang="fr-FR" sz="1400" dirty="0">
              <a:latin typeface="+mn-lt"/>
            </a:endParaRPr>
          </a:p>
          <a:p>
            <a:r>
              <a:rPr lang="fr-FR" b="1" dirty="0">
                <a:solidFill>
                  <a:srgbClr val="1CB4B3"/>
                </a:solidFill>
                <a:latin typeface="+mn-lt"/>
              </a:rPr>
              <a:t>Les conditions de ressources en cas de cumul </a:t>
            </a:r>
          </a:p>
          <a:p>
            <a:pPr>
              <a:spcBef>
                <a:spcPts val="600"/>
              </a:spcBef>
            </a:pPr>
            <a:r>
              <a:rPr lang="fr-FR" sz="1400" dirty="0">
                <a:latin typeface="+mn-lt"/>
              </a:rPr>
              <a:t>En cas de première retraite attribuée au 1 er janvier 2015, les activités exercées par la suite ne donne pas droit à un nouveau calcul de retraite, peu importe le régime dont vous dépendez. </a:t>
            </a:r>
          </a:p>
          <a:p>
            <a:pPr>
              <a:spcBef>
                <a:spcPts val="400"/>
              </a:spcBef>
            </a:pPr>
            <a:r>
              <a:rPr lang="fr-FR" sz="1400" i="1" dirty="0">
                <a:latin typeface="+mn-lt"/>
              </a:rPr>
              <a:t>Les conditions lors du cumul intégral s'appliquent :</a:t>
            </a:r>
          </a:p>
          <a:p>
            <a:pPr marL="108000" indent="-108000">
              <a:spcBef>
                <a:spcPts val="400"/>
              </a:spcBef>
              <a:buFont typeface="Arial" panose="020B0604020202020204" pitchFamily="34" charset="0"/>
              <a:buChar char="•"/>
            </a:pPr>
            <a:r>
              <a:rPr lang="fr-FR" sz="1400" i="1" dirty="0">
                <a:latin typeface="+mn-lt"/>
              </a:rPr>
              <a:t>Si vous ouvrez droit à toutes vos retraites de base et complémentaires des régimes français, étrangers et des organisations internationales.</a:t>
            </a:r>
          </a:p>
          <a:p>
            <a:pPr marL="108000" indent="-108000">
              <a:spcBef>
                <a:spcPts val="400"/>
              </a:spcBef>
              <a:buFont typeface="Arial" panose="020B0604020202020204" pitchFamily="34" charset="0"/>
              <a:buChar char="•"/>
            </a:pPr>
            <a:r>
              <a:rPr lang="fr-FR" sz="1400" i="1" dirty="0">
                <a:latin typeface="+mn-lt"/>
              </a:rPr>
              <a:t>Si vous avez atteint l'âge d'obtention de la retraite à taux plein (65 ou 67 ans) si vous êtes nées à partir de 1955.</a:t>
            </a:r>
          </a:p>
          <a:p>
            <a:pPr marL="108000" indent="-108000">
              <a:spcBef>
                <a:spcPts val="400"/>
              </a:spcBef>
              <a:buFont typeface="Arial" panose="020B0604020202020204" pitchFamily="34" charset="0"/>
              <a:buChar char="•"/>
            </a:pPr>
            <a:r>
              <a:rPr lang="fr-FR" sz="1400" i="1" dirty="0">
                <a:latin typeface="+mn-lt"/>
              </a:rPr>
              <a:t>Si vous avez au moins 62 ans et la durée d'assurance nécessaire pour obtenir une retraite à taux plein.</a:t>
            </a:r>
          </a:p>
          <a:p>
            <a:pPr>
              <a:spcBef>
                <a:spcPts val="600"/>
              </a:spcBef>
            </a:pPr>
            <a:r>
              <a:rPr lang="fr-FR" sz="1400" dirty="0">
                <a:latin typeface="+mn-lt"/>
              </a:rPr>
              <a:t>Dans ces cas-là, vous pouvez reprendre une activité tout de suite.</a:t>
            </a:r>
          </a:p>
          <a:p>
            <a:pPr>
              <a:spcBef>
                <a:spcPts val="600"/>
              </a:spcBef>
            </a:pPr>
            <a:r>
              <a:rPr lang="fr-FR" sz="1400" dirty="0">
                <a:latin typeface="+mn-lt"/>
              </a:rPr>
              <a:t>Les conditions du cumul plafonné sont sensiblement différentes.</a:t>
            </a:r>
          </a:p>
          <a:p>
            <a:pPr>
              <a:spcBef>
                <a:spcPts val="600"/>
              </a:spcBef>
            </a:pPr>
            <a:r>
              <a:rPr lang="fr-FR" sz="1400" dirty="0">
                <a:latin typeface="+mn-lt"/>
              </a:rPr>
              <a:t>La somme mensuelle de votre nouveau revenu et de vos retraites (de base et complémentaires) doit être égale ou inférieure à la moyenne mensuelle de vos revenus bruts des 3 derniers mois civils (ou 160% du Smic, si ce montant est plus avantageux). </a:t>
            </a:r>
          </a:p>
          <a:p>
            <a:pPr marL="108000" indent="-108000">
              <a:spcBef>
                <a:spcPts val="600"/>
              </a:spcBef>
              <a:buFont typeface="Arial" panose="020B0604020202020204" pitchFamily="34" charset="0"/>
              <a:buChar char="•"/>
            </a:pPr>
            <a:r>
              <a:rPr lang="fr-FR" sz="1400" i="1" dirty="0">
                <a:latin typeface="+mn-lt"/>
              </a:rPr>
              <a:t>Si vous dépassez, le montant de votre retraite est réduit proportionnellement. </a:t>
            </a:r>
          </a:p>
          <a:p>
            <a:pPr marL="108000" indent="-108000">
              <a:spcBef>
                <a:spcPts val="600"/>
              </a:spcBef>
              <a:buFont typeface="Arial" panose="020B0604020202020204" pitchFamily="34" charset="0"/>
              <a:buChar char="•"/>
            </a:pPr>
            <a:r>
              <a:rPr lang="fr-FR" sz="1400" i="1" dirty="0">
                <a:latin typeface="+mn-lt"/>
              </a:rPr>
              <a:t>Si vous avez des revenus variables, vous devrez avertir votre caisse de retraite,</a:t>
            </a:r>
            <a:br>
              <a:rPr lang="fr-FR" sz="1400" i="1" dirty="0">
                <a:latin typeface="+mn-lt"/>
              </a:rPr>
            </a:br>
            <a:r>
              <a:rPr lang="fr-FR" sz="1400" i="1" dirty="0">
                <a:latin typeface="+mn-lt"/>
              </a:rPr>
              <a:t>afin qu'elle réajuste votre pension de retraite.</a:t>
            </a:r>
          </a:p>
          <a:p>
            <a:pPr>
              <a:spcBef>
                <a:spcPts val="600"/>
              </a:spcBef>
            </a:pPr>
            <a:endParaRPr lang="fr-FR" sz="1400" dirty="0">
              <a:latin typeface="+mn-lt"/>
            </a:endParaRPr>
          </a:p>
        </p:txBody>
      </p:sp>
    </p:spTree>
    <p:extLst>
      <p:ext uri="{BB962C8B-B14F-4D97-AF65-F5344CB8AC3E}">
        <p14:creationId xmlns:p14="http://schemas.microsoft.com/office/powerpoint/2010/main" val="1867336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5351</TotalTime>
  <Words>3465</Words>
  <Application>Microsoft Office PowerPoint</Application>
  <PresentationFormat>Personnalisé</PresentationFormat>
  <Paragraphs>245</Paragraphs>
  <Slides>21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Arial Rounded MT Bold</vt:lpstr>
      <vt:lpstr>Calibri</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COMPAQ</dc:creator>
  <cp:lastModifiedBy>Marc LALIAT</cp:lastModifiedBy>
  <cp:revision>113</cp:revision>
  <cp:lastPrinted>2022-06-24T09:17:02Z</cp:lastPrinted>
  <dcterms:created xsi:type="dcterms:W3CDTF">2022-06-21T13:26:21Z</dcterms:created>
  <dcterms:modified xsi:type="dcterms:W3CDTF">2022-06-30T13:02:58Z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2019-01-08T00:00:00Z</vt:filetime>
  </property>
  <property fmtid="{D5CDD505-2E9C-101B-9397-08002B2CF9AE}" pid="3" name="Creator">
    <vt:lpwstr>Microsoft® PowerPoint® 2013</vt:lpwstr>
  </property>
  <property fmtid="{D5CDD505-2E9C-101B-9397-08002B2CF9AE}" pid="4" name="LastSaved">
    <vt:filetime>2022-06-21T00:00:00Z</vt:filetime>
  </property>
</Properties>
</file>